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 id="2147483718" r:id="rId2"/>
    <p:sldMasterId id="2147483751" r:id="rId3"/>
    <p:sldMasterId id="2147483789" r:id="rId4"/>
    <p:sldMasterId id="2147483828" r:id="rId5"/>
    <p:sldMasterId id="2147483881" r:id="rId6"/>
    <p:sldMasterId id="2147483914" r:id="rId7"/>
    <p:sldMasterId id="2147483931" r:id="rId8"/>
    <p:sldMasterId id="2147483965" r:id="rId9"/>
  </p:sldMasterIdLst>
  <p:notesMasterIdLst>
    <p:notesMasterId r:id="rId59"/>
  </p:notesMasterIdLst>
  <p:handoutMasterIdLst>
    <p:handoutMasterId r:id="rId60"/>
  </p:handoutMasterIdLst>
  <p:sldIdLst>
    <p:sldId id="267" r:id="rId10"/>
    <p:sldId id="350" r:id="rId11"/>
    <p:sldId id="370" r:id="rId12"/>
    <p:sldId id="371" r:id="rId13"/>
    <p:sldId id="141168119" r:id="rId14"/>
    <p:sldId id="141168118" r:id="rId15"/>
    <p:sldId id="141168115" r:id="rId16"/>
    <p:sldId id="405" r:id="rId17"/>
    <p:sldId id="2142534630" r:id="rId18"/>
    <p:sldId id="2146846862" r:id="rId19"/>
    <p:sldId id="420" r:id="rId20"/>
    <p:sldId id="406" r:id="rId21"/>
    <p:sldId id="2142533588" r:id="rId22"/>
    <p:sldId id="2142533589" r:id="rId23"/>
    <p:sldId id="407" r:id="rId24"/>
    <p:sldId id="2146846861" r:id="rId25"/>
    <p:sldId id="410" r:id="rId26"/>
    <p:sldId id="4076" r:id="rId27"/>
    <p:sldId id="141168095" r:id="rId28"/>
    <p:sldId id="2142533550" r:id="rId29"/>
    <p:sldId id="2142532527" r:id="rId30"/>
    <p:sldId id="2142534208" r:id="rId31"/>
    <p:sldId id="409" r:id="rId32"/>
    <p:sldId id="4158" r:id="rId33"/>
    <p:sldId id="287" r:id="rId34"/>
    <p:sldId id="2146846863" r:id="rId35"/>
    <p:sldId id="2142533585" r:id="rId36"/>
    <p:sldId id="4166" r:id="rId37"/>
    <p:sldId id="408" r:id="rId38"/>
    <p:sldId id="4167" r:id="rId39"/>
    <p:sldId id="4168" r:id="rId40"/>
    <p:sldId id="413" r:id="rId41"/>
    <p:sldId id="294" r:id="rId42"/>
    <p:sldId id="4169" r:id="rId43"/>
    <p:sldId id="4170" r:id="rId44"/>
    <p:sldId id="423" r:id="rId45"/>
    <p:sldId id="141168116" r:id="rId46"/>
    <p:sldId id="414" r:id="rId47"/>
    <p:sldId id="4208" r:id="rId48"/>
    <p:sldId id="268" r:id="rId49"/>
    <p:sldId id="2146846859" r:id="rId50"/>
    <p:sldId id="141168093" r:id="rId51"/>
    <p:sldId id="141168092" r:id="rId52"/>
    <p:sldId id="412" r:id="rId53"/>
    <p:sldId id="141168553" r:id="rId54"/>
    <p:sldId id="415" r:id="rId55"/>
    <p:sldId id="141168117" r:id="rId56"/>
    <p:sldId id="4173" r:id="rId57"/>
    <p:sldId id="214684686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sdair Nottingham" initials="AN" lastIdx="1" clrIdx="0"/>
  <p:cmAuthor id="2" name="Alasdair Nottingham" initials="AN [2]" lastIdx="1" clrIdx="1"/>
  <p:cmAuthor id="3" name="Alasdair Nottingham" initials="AN [3]" lastIdx="1" clrIdx="2"/>
  <p:cmAuthor id="4" name="Alasdair Nottingham" initials="AN [4]" lastIdx="1" clrIdx="3"/>
  <p:cmAuthor id="5" name="Alasdair Nottingham" initials="AN [2] [2]"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FFFFFF"/>
    <a:srgbClr val="43C0A0"/>
    <a:srgbClr val="4689CC"/>
    <a:srgbClr val="00B0F0"/>
    <a:srgbClr val="416BB1"/>
    <a:srgbClr val="1C3649"/>
    <a:srgbClr val="EA3AC4"/>
    <a:srgbClr val="000000"/>
    <a:srgbClr val="1D3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3" autoAdjust="0"/>
    <p:restoredTop sz="76054" autoAdjust="0"/>
  </p:normalViewPr>
  <p:slideViewPr>
    <p:cSldViewPr snapToGrid="0">
      <p:cViewPr varScale="1">
        <p:scale>
          <a:sx n="96" d="100"/>
          <a:sy n="96" d="100"/>
        </p:scale>
        <p:origin x="688" y="160"/>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61" Type="http://schemas.openxmlformats.org/officeDocument/2006/relationships/commentAuthors" Target="commentAuthor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46BCCA-AD29-E54E-BB58-C311C7A0C839}"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4B1E54E1-1BFB-C542-96E2-B6FE3A20A976}">
      <dgm:prSet phldrT="[Text]"/>
      <dgm:spPr/>
      <dgm:t>
        <a:bodyPr/>
        <a:lstStyle/>
        <a:p>
          <a:r>
            <a:rPr lang="en-GB"/>
            <a:t> </a:t>
          </a:r>
        </a:p>
      </dgm:t>
    </dgm:pt>
    <dgm:pt modelId="{29568009-2FFD-B944-9DF8-FA3808BCCE29}" type="parTrans" cxnId="{C7CF2392-9386-7C4D-A929-FCEEBDE3FA1E}">
      <dgm:prSet/>
      <dgm:spPr/>
      <dgm:t>
        <a:bodyPr/>
        <a:lstStyle/>
        <a:p>
          <a:endParaRPr lang="en-GB"/>
        </a:p>
      </dgm:t>
    </dgm:pt>
    <dgm:pt modelId="{C57B1E35-B284-4C45-9B86-A0755560E41C}" type="sibTrans" cxnId="{C7CF2392-9386-7C4D-A929-FCEEBDE3FA1E}">
      <dgm:prSet/>
      <dgm:spPr/>
      <dgm:t>
        <a:bodyPr/>
        <a:lstStyle/>
        <a:p>
          <a:endParaRPr lang="en-GB"/>
        </a:p>
      </dgm:t>
    </dgm:pt>
    <dgm:pt modelId="{C7FD8C8C-E721-5244-A252-EB2940603AAE}">
      <dgm:prSet phldrT="[Text]"/>
      <dgm:spPr/>
      <dgm:t>
        <a:bodyPr/>
        <a:lstStyle/>
        <a:p>
          <a:r>
            <a:rPr lang="en-GB" dirty="0"/>
            <a:t> </a:t>
          </a:r>
        </a:p>
      </dgm:t>
    </dgm:pt>
    <dgm:pt modelId="{6E6F5B05-65F3-2B48-A649-546435A8E107}" type="parTrans" cxnId="{627B5ED4-9CD9-274A-8DE4-FE816FE91875}">
      <dgm:prSet/>
      <dgm:spPr/>
      <dgm:t>
        <a:bodyPr/>
        <a:lstStyle/>
        <a:p>
          <a:endParaRPr lang="en-GB"/>
        </a:p>
      </dgm:t>
    </dgm:pt>
    <dgm:pt modelId="{14290B59-2BC3-2B4C-9408-E9692BAE0300}" type="sibTrans" cxnId="{627B5ED4-9CD9-274A-8DE4-FE816FE91875}">
      <dgm:prSet/>
      <dgm:spPr/>
      <dgm:t>
        <a:bodyPr/>
        <a:lstStyle/>
        <a:p>
          <a:endParaRPr lang="en-GB"/>
        </a:p>
      </dgm:t>
    </dgm:pt>
    <dgm:pt modelId="{7792C182-1208-614B-A161-422F42D76456}" type="pres">
      <dgm:prSet presAssocID="{7D46BCCA-AD29-E54E-BB58-C311C7A0C839}" presName="cycle" presStyleCnt="0">
        <dgm:presLayoutVars>
          <dgm:dir/>
          <dgm:resizeHandles val="exact"/>
        </dgm:presLayoutVars>
      </dgm:prSet>
      <dgm:spPr/>
    </dgm:pt>
    <dgm:pt modelId="{B7F29F1F-9FE3-E042-9DDD-5541D2B80F45}" type="pres">
      <dgm:prSet presAssocID="{4B1E54E1-1BFB-C542-96E2-B6FE3A20A976}" presName="dummy" presStyleCnt="0"/>
      <dgm:spPr/>
    </dgm:pt>
    <dgm:pt modelId="{84BED4C5-B8F9-9948-807C-20F678158E4D}" type="pres">
      <dgm:prSet presAssocID="{4B1E54E1-1BFB-C542-96E2-B6FE3A20A976}" presName="node" presStyleLbl="revTx" presStyleIdx="0" presStyleCnt="2">
        <dgm:presLayoutVars>
          <dgm:bulletEnabled val="1"/>
        </dgm:presLayoutVars>
      </dgm:prSet>
      <dgm:spPr/>
    </dgm:pt>
    <dgm:pt modelId="{001B3F75-5671-C045-89D4-6AE3BD417B24}" type="pres">
      <dgm:prSet presAssocID="{C57B1E35-B284-4C45-9B86-A0755560E41C}" presName="sibTrans" presStyleLbl="node1" presStyleIdx="0" presStyleCnt="2"/>
      <dgm:spPr/>
    </dgm:pt>
    <dgm:pt modelId="{CBCF5FE3-59D7-EF4F-9B94-339C7E75CA12}" type="pres">
      <dgm:prSet presAssocID="{C7FD8C8C-E721-5244-A252-EB2940603AAE}" presName="dummy" presStyleCnt="0"/>
      <dgm:spPr/>
    </dgm:pt>
    <dgm:pt modelId="{B1747988-5728-AD40-8D9A-793BA725E4A4}" type="pres">
      <dgm:prSet presAssocID="{C7FD8C8C-E721-5244-A252-EB2940603AAE}" presName="node" presStyleLbl="revTx" presStyleIdx="1" presStyleCnt="2">
        <dgm:presLayoutVars>
          <dgm:bulletEnabled val="1"/>
        </dgm:presLayoutVars>
      </dgm:prSet>
      <dgm:spPr/>
    </dgm:pt>
    <dgm:pt modelId="{84808CDE-7FD8-5241-BD60-FBB56EBB7B84}" type="pres">
      <dgm:prSet presAssocID="{14290B59-2BC3-2B4C-9408-E9692BAE0300}" presName="sibTrans" presStyleLbl="node1" presStyleIdx="1" presStyleCnt="2"/>
      <dgm:spPr/>
    </dgm:pt>
  </dgm:ptLst>
  <dgm:cxnLst>
    <dgm:cxn modelId="{DC65FE21-CE9D-B143-B498-1C379C996CBE}" type="presOf" srcId="{14290B59-2BC3-2B4C-9408-E9692BAE0300}" destId="{84808CDE-7FD8-5241-BD60-FBB56EBB7B84}" srcOrd="0" destOrd="0" presId="urn:microsoft.com/office/officeart/2005/8/layout/cycle1"/>
    <dgm:cxn modelId="{BCB96B4E-69AE-FC44-95E1-5DCE369F76B9}" type="presOf" srcId="{4B1E54E1-1BFB-C542-96E2-B6FE3A20A976}" destId="{84BED4C5-B8F9-9948-807C-20F678158E4D}" srcOrd="0" destOrd="0" presId="urn:microsoft.com/office/officeart/2005/8/layout/cycle1"/>
    <dgm:cxn modelId="{F8545D71-2C8F-9745-9242-7607A19830BA}" type="presOf" srcId="{C7FD8C8C-E721-5244-A252-EB2940603AAE}" destId="{B1747988-5728-AD40-8D9A-793BA725E4A4}" srcOrd="0" destOrd="0" presId="urn:microsoft.com/office/officeart/2005/8/layout/cycle1"/>
    <dgm:cxn modelId="{45A25983-212D-E74B-AEB3-5C4A5A2968FE}" type="presOf" srcId="{7D46BCCA-AD29-E54E-BB58-C311C7A0C839}" destId="{7792C182-1208-614B-A161-422F42D76456}" srcOrd="0" destOrd="0" presId="urn:microsoft.com/office/officeart/2005/8/layout/cycle1"/>
    <dgm:cxn modelId="{C7CF2392-9386-7C4D-A929-FCEEBDE3FA1E}" srcId="{7D46BCCA-AD29-E54E-BB58-C311C7A0C839}" destId="{4B1E54E1-1BFB-C542-96E2-B6FE3A20A976}" srcOrd="0" destOrd="0" parTransId="{29568009-2FFD-B944-9DF8-FA3808BCCE29}" sibTransId="{C57B1E35-B284-4C45-9B86-A0755560E41C}"/>
    <dgm:cxn modelId="{76F76CB4-672A-F748-9732-17C5D253503A}" type="presOf" srcId="{C57B1E35-B284-4C45-9B86-A0755560E41C}" destId="{001B3F75-5671-C045-89D4-6AE3BD417B24}" srcOrd="0" destOrd="0" presId="urn:microsoft.com/office/officeart/2005/8/layout/cycle1"/>
    <dgm:cxn modelId="{627B5ED4-9CD9-274A-8DE4-FE816FE91875}" srcId="{7D46BCCA-AD29-E54E-BB58-C311C7A0C839}" destId="{C7FD8C8C-E721-5244-A252-EB2940603AAE}" srcOrd="1" destOrd="0" parTransId="{6E6F5B05-65F3-2B48-A649-546435A8E107}" sibTransId="{14290B59-2BC3-2B4C-9408-E9692BAE0300}"/>
    <dgm:cxn modelId="{73E26D71-D132-6E4B-B5C0-EDCA929746D9}" type="presParOf" srcId="{7792C182-1208-614B-A161-422F42D76456}" destId="{B7F29F1F-9FE3-E042-9DDD-5541D2B80F45}" srcOrd="0" destOrd="0" presId="urn:microsoft.com/office/officeart/2005/8/layout/cycle1"/>
    <dgm:cxn modelId="{1A2479EF-D44C-B945-9B6C-6407AFBFB2ED}" type="presParOf" srcId="{7792C182-1208-614B-A161-422F42D76456}" destId="{84BED4C5-B8F9-9948-807C-20F678158E4D}" srcOrd="1" destOrd="0" presId="urn:microsoft.com/office/officeart/2005/8/layout/cycle1"/>
    <dgm:cxn modelId="{B40726FF-8015-8A44-9899-320206119F62}" type="presParOf" srcId="{7792C182-1208-614B-A161-422F42D76456}" destId="{001B3F75-5671-C045-89D4-6AE3BD417B24}" srcOrd="2" destOrd="0" presId="urn:microsoft.com/office/officeart/2005/8/layout/cycle1"/>
    <dgm:cxn modelId="{5708A701-54DC-2641-AE15-3B75EDF72B32}" type="presParOf" srcId="{7792C182-1208-614B-A161-422F42D76456}" destId="{CBCF5FE3-59D7-EF4F-9B94-339C7E75CA12}" srcOrd="3" destOrd="0" presId="urn:microsoft.com/office/officeart/2005/8/layout/cycle1"/>
    <dgm:cxn modelId="{6CA63CF0-AF98-7643-885D-160A682AE5C2}" type="presParOf" srcId="{7792C182-1208-614B-A161-422F42D76456}" destId="{B1747988-5728-AD40-8D9A-793BA725E4A4}" srcOrd="4" destOrd="0" presId="urn:microsoft.com/office/officeart/2005/8/layout/cycle1"/>
    <dgm:cxn modelId="{B6C58846-D4C3-B248-B1DF-4D9A32FADB61}" type="presParOf" srcId="{7792C182-1208-614B-A161-422F42D76456}" destId="{84808CDE-7FD8-5241-BD60-FBB56EBB7B84}"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D4C5-B8F9-9948-807C-20F678158E4D}">
      <dsp:nvSpPr>
        <dsp:cNvPr id="0" name=""/>
        <dsp:cNvSpPr/>
      </dsp:nvSpPr>
      <dsp:spPr>
        <a:xfrm>
          <a:off x="4128257"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a:t> </a:t>
          </a:r>
        </a:p>
      </dsp:txBody>
      <dsp:txXfrm>
        <a:off x="4128257" y="1124368"/>
        <a:ext cx="2130362" cy="2130362"/>
      </dsp:txXfrm>
    </dsp:sp>
    <dsp:sp modelId="{001B3F75-5671-C045-89D4-6AE3BD417B24}">
      <dsp:nvSpPr>
        <dsp:cNvPr id="0" name=""/>
        <dsp:cNvSpPr/>
      </dsp:nvSpPr>
      <dsp:spPr>
        <a:xfrm>
          <a:off x="1259975" y="-2200"/>
          <a:ext cx="4383501" cy="4383501"/>
        </a:xfrm>
        <a:prstGeom prst="circularArrow">
          <a:avLst>
            <a:gd name="adj1" fmla="val 9477"/>
            <a:gd name="adj2" fmla="val 684419"/>
            <a:gd name="adj3" fmla="val 7853388"/>
            <a:gd name="adj4" fmla="val 22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47988-5728-AD40-8D9A-793BA725E4A4}">
      <dsp:nvSpPr>
        <dsp:cNvPr id="0" name=""/>
        <dsp:cNvSpPr/>
      </dsp:nvSpPr>
      <dsp:spPr>
        <a:xfrm>
          <a:off x="644833" y="1124368"/>
          <a:ext cx="2130362" cy="21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t> </a:t>
          </a:r>
        </a:p>
      </dsp:txBody>
      <dsp:txXfrm>
        <a:off x="644833" y="1124368"/>
        <a:ext cx="2130362" cy="2130362"/>
      </dsp:txXfrm>
    </dsp:sp>
    <dsp:sp modelId="{84808CDE-7FD8-5241-BD60-FBB56EBB7B84}">
      <dsp:nvSpPr>
        <dsp:cNvPr id="0" name=""/>
        <dsp:cNvSpPr/>
      </dsp:nvSpPr>
      <dsp:spPr>
        <a:xfrm>
          <a:off x="1259975" y="-2200"/>
          <a:ext cx="4383501" cy="4383501"/>
        </a:xfrm>
        <a:prstGeom prst="circularArrow">
          <a:avLst>
            <a:gd name="adj1" fmla="val 9477"/>
            <a:gd name="adj2" fmla="val 684419"/>
            <a:gd name="adj3" fmla="val 18653388"/>
            <a:gd name="adj4" fmla="val 13062193"/>
            <a:gd name="adj5" fmla="val 1105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5/11/21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5/11/21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36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342900">
              <a:buFont typeface="Arial" panose="020B0604020202020204" pitchFamily="34" charset="0"/>
              <a:buChar char="•"/>
            </a:pPr>
            <a:r>
              <a:rPr lang="en-GB" dirty="0"/>
              <a:t>Eclipse </a:t>
            </a:r>
            <a:r>
              <a:rPr lang="en-GB" dirty="0" err="1"/>
              <a:t>MicroProfile</a:t>
            </a:r>
            <a:r>
              <a:rPr lang="en-GB" dirty="0"/>
              <a:t> is a set of cloud native capabilities, implemented by our Java runtimes, that provide standard applications annotations implementations for applications to use in containers – building on a core of familiar Java EE technologies. LRA is one of the newest </a:t>
            </a:r>
            <a:r>
              <a:rPr lang="en-GB" dirty="0" err="1"/>
              <a:t>MicroProfile</a:t>
            </a:r>
            <a:r>
              <a:rPr lang="en-GB" dirty="0"/>
              <a:t> </a:t>
            </a:r>
            <a:r>
              <a:rPr lang="en-GB" dirty="0" err="1"/>
              <a:t>specificactions</a:t>
            </a:r>
            <a:r>
              <a:rPr lang="en-GB" dirty="0"/>
              <a:t>, derived from WS-BA, to provide a simple compensating transaction for Java microservices.</a:t>
            </a:r>
          </a:p>
          <a:p>
            <a:pPr marL="685800" lvl="1" indent="-342900">
              <a:buFont typeface="Arial" panose="020B0604020202020204" pitchFamily="34" charset="0"/>
              <a:buChar char="•"/>
            </a:pPr>
            <a:r>
              <a:rPr lang="en-GB" dirty="0"/>
              <a:t>The blue specs are part of the </a:t>
            </a:r>
            <a:r>
              <a:rPr lang="en-GB" dirty="0" err="1"/>
              <a:t>MicroProfile</a:t>
            </a:r>
            <a:r>
              <a:rPr lang="en-GB" dirty="0"/>
              <a:t> 3.3 release. </a:t>
            </a:r>
            <a:r>
              <a:rPr lang="en-GB" dirty="0" err="1"/>
              <a:t>ReactiveMessaging</a:t>
            </a:r>
            <a:r>
              <a:rPr lang="en-GB" dirty="0"/>
              <a:t> and LRA are standalone specs. </a:t>
            </a:r>
          </a:p>
          <a:p>
            <a:pPr marL="685800" lvl="1" indent="-342900">
              <a:buFont typeface="Arial" panose="020B0604020202020204" pitchFamily="34" charset="0"/>
              <a:buChar char="•"/>
            </a:pPr>
            <a:r>
              <a:rPr lang="en-GB" dirty="0"/>
              <a:t>The LRA model provides a good balance between a loosely coupled transaction model that preserves independence of application lifecycle of each </a:t>
            </a:r>
            <a:r>
              <a:rPr lang="en-GB" dirty="0" err="1"/>
              <a:t>microservce</a:t>
            </a:r>
            <a:r>
              <a:rPr lang="en-GB" dirty="0"/>
              <a:t> and application simplicity over maintaining data consistency in the presence of failure. Simple Java annotations are used to register completion and compensation tasks while the </a:t>
            </a:r>
            <a:r>
              <a:rPr lang="en-GB" dirty="0" err="1"/>
              <a:t>platfrom</a:t>
            </a:r>
            <a:r>
              <a:rPr lang="en-GB" dirty="0"/>
              <a:t> takes care of ensuring these get invoked appropriately, across any form of system failure.</a:t>
            </a:r>
          </a:p>
          <a:p>
            <a:pPr marL="0" lvl="0" indent="0">
              <a:buFont typeface="+mj-lt"/>
              <a:buNone/>
            </a:pPr>
            <a:endParaRPr lang="en-GB" b="0"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098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28</a:t>
            </a:fld>
            <a:endParaRPr lang="en-US" dirty="0"/>
          </a:p>
        </p:txBody>
      </p:sp>
    </p:spTree>
    <p:extLst>
      <p:ext uri="{BB962C8B-B14F-4D97-AF65-F5344CB8AC3E}">
        <p14:creationId xmlns:p14="http://schemas.microsoft.com/office/powerpoint/2010/main" val="230949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31</a:t>
            </a:fld>
            <a:endParaRPr lang="en-US" altLang="en-US">
              <a:latin typeface="Calibri" charset="0"/>
            </a:endParaRPr>
          </a:p>
        </p:txBody>
      </p:sp>
    </p:spTree>
    <p:extLst>
      <p:ext uri="{BB962C8B-B14F-4D97-AF65-F5344CB8AC3E}">
        <p14:creationId xmlns:p14="http://schemas.microsoft.com/office/powerpoint/2010/main" val="44484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22C30615-12F5-45B4-9908-53498D37268F}" type="slidenum">
              <a:rPr lang="en-US" sz="1400" b="0" strike="noStrike" spc="-1">
                <a:solidFill>
                  <a:srgbClr val="000000"/>
                </a:solidFill>
                <a:uFill>
                  <a:solidFill>
                    <a:srgbClr val="FFFFFF"/>
                  </a:solidFill>
                </a:uFill>
                <a:latin typeface="Times New Roman"/>
                <a:ea typeface="ＭＳ Ｐゴシック"/>
              </a:rPr>
              <a:t>33</a:t>
            </a:fld>
            <a:endParaRPr lang="en-US" sz="18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685800" y="641520"/>
            <a:ext cx="5484960" cy="7770960"/>
          </a:xfrm>
          <a:prstGeom prst="rect">
            <a:avLst/>
          </a:prstGeom>
        </p:spPr>
        <p:txBody>
          <a:bodyPr lIns="0" tIns="0" rIns="0" bIns="0" anchor="ctr"/>
          <a:lstStyle/>
          <a:p>
            <a:pPr marL="216000" indent="-215280">
              <a:lnSpc>
                <a:spcPct val="100000"/>
              </a:lnSpc>
            </a:pPr>
            <a:r>
              <a:rPr lang="en-US" sz="1200" b="0" strike="noStrike" spc="-1">
                <a:solidFill>
                  <a:srgbClr val="000000"/>
                </a:solidFill>
                <a:uFill>
                  <a:solidFill>
                    <a:srgbClr val="FFFFFF"/>
                  </a:solidFill>
                </a:uFill>
                <a:latin typeface="Arial"/>
                <a:ea typeface="Helvetica Neue"/>
              </a:rPr>
              <a:t>Describe background information that will be useful to help understand how this feature will be used or integrated into the product.  Use this slide to cover existing concepts and the Key Concepts chart to cover new material that will need documentation.</a:t>
            </a:r>
            <a:endParaRPr lang="en-US" sz="1200" b="0" strike="noStrike" spc="-1">
              <a:solidFill>
                <a:srgbClr val="000000"/>
              </a:solidFill>
              <a:uFill>
                <a:solidFill>
                  <a:srgbClr val="FFFFFF"/>
                </a:solidFill>
              </a:uFill>
              <a:latin typeface="Arial"/>
            </a:endParaRPr>
          </a:p>
          <a:p>
            <a:pPr marL="216000" indent="-215280">
              <a:lnSpc>
                <a:spcPct val="100000"/>
              </a:lnSpc>
            </a:pPr>
            <a:endParaRPr lang="en-US" sz="1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218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Mention you can check in config.</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75CFB63-5D0D-494D-8987-12B43EB26300}" type="slidenum">
              <a:rPr lang="en-US" altLang="en-US">
                <a:latin typeface="Calibri" charset="0"/>
              </a:rPr>
              <a:pPr/>
              <a:t>34</a:t>
            </a:fld>
            <a:endParaRPr lang="en-US" altLang="en-US">
              <a:latin typeface="Calibri" charset="0"/>
            </a:endParaRPr>
          </a:p>
        </p:txBody>
      </p:sp>
    </p:spTree>
    <p:extLst>
      <p:ext uri="{BB962C8B-B14F-4D97-AF65-F5344CB8AC3E}">
        <p14:creationId xmlns:p14="http://schemas.microsoft.com/office/powerpoint/2010/main" val="39366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@Bulkhead allows you to specify number of concurrent requests.  </a:t>
            </a:r>
            <a:r>
              <a:rPr lang="en-GB" dirty="0" err="1"/>
              <a:t>waitingTaskQueue</a:t>
            </a:r>
            <a:r>
              <a:rPr lang="en-GB" dirty="0"/>
              <a:t> allows requests to be queued rather than failing.  To use </a:t>
            </a:r>
            <a:r>
              <a:rPr lang="en-GB" dirty="0" err="1"/>
              <a:t>waitingTaskQueue</a:t>
            </a:r>
            <a:r>
              <a:rPr lang="en-GB" dirty="0"/>
              <a:t>, you also need to specify @Asynchronous to prevent immediate rejection.</a:t>
            </a:r>
          </a:p>
        </p:txBody>
      </p:sp>
      <p:sp>
        <p:nvSpPr>
          <p:cNvPr id="4" name="Slide Number Placeholder 3"/>
          <p:cNvSpPr>
            <a:spLocks noGrp="1"/>
          </p:cNvSpPr>
          <p:nvPr>
            <p:ph type="sldNum" sz="quarter" idx="10"/>
          </p:nvPr>
        </p:nvSpPr>
        <p:spPr/>
        <p:txBody>
          <a:bodyPr/>
          <a:lstStyle/>
          <a:p>
            <a:fld id="{18D02FFD-07D4-5C4F-BD77-921008177348}" type="slidenum">
              <a:rPr lang="en-US" smtClean="0"/>
              <a:t>35</a:t>
            </a:fld>
            <a:endParaRPr lang="en-US" dirty="0"/>
          </a:p>
        </p:txBody>
      </p:sp>
    </p:spTree>
    <p:extLst>
      <p:ext uri="{BB962C8B-B14F-4D97-AF65-F5344CB8AC3E}">
        <p14:creationId xmlns:p14="http://schemas.microsoft.com/office/powerpoint/2010/main" val="314412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ea typeface="ＭＳ Ｐゴシック" charset="-128"/>
              </a:rPr>
              <a:t>In any environment – bare metal, </a:t>
            </a:r>
            <a:r>
              <a:rPr lang="en-US" altLang="en-US" dirty="0" err="1">
                <a:ea typeface="ＭＳ Ｐゴシック" charset="-128"/>
              </a:rPr>
              <a:t>virtualised</a:t>
            </a:r>
            <a:r>
              <a:rPr lang="en-US" altLang="en-US" dirty="0">
                <a:ea typeface="ＭＳ Ｐゴシック" charset="-128"/>
              </a:rPr>
              <a:t>, cloud, containers – WAS is supported on a wide variety of operating systems and you can roll your own cloud using scripting, dev/ops tools, or a technology of your choice</a:t>
            </a:r>
          </a:p>
          <a:p>
            <a:pPr marL="171450" indent="-171450">
              <a:buFontTx/>
              <a:buChar char="-"/>
            </a:pPr>
            <a:r>
              <a:rPr lang="en-US" altLang="en-US" dirty="0">
                <a:ea typeface="ＭＳ Ｐゴシック" charset="-128"/>
              </a:rPr>
              <a:t>* In the IBM Bluemix cloud, Liberty runs on all three compute options:</a:t>
            </a:r>
          </a:p>
          <a:p>
            <a:pPr marL="628650" lvl="1" indent="-171450">
              <a:buFontTx/>
              <a:buChar char="-"/>
            </a:pPr>
            <a:r>
              <a:rPr lang="en-US" altLang="en-US" dirty="0">
                <a:ea typeface="ＭＳ Ｐゴシック" charset="-128"/>
              </a:rPr>
              <a:t>in the original Bluemix environment: </a:t>
            </a:r>
            <a:r>
              <a:rPr lang="en-US" altLang="en-US" dirty="0" err="1">
                <a:ea typeface="ＭＳ Ｐゴシック" charset="-128"/>
              </a:rPr>
              <a:t>CloudFoundry</a:t>
            </a:r>
            <a:r>
              <a:rPr lang="en-US" altLang="en-US" dirty="0">
                <a:ea typeface="ＭＳ Ｐゴシック" charset="-128"/>
              </a:rPr>
              <a:t> PaaS or ‘Instant Runtimes’, liberty provides the Java runtime</a:t>
            </a:r>
          </a:p>
          <a:p>
            <a:pPr marL="628650" lvl="1" indent="-171450">
              <a:buFontTx/>
              <a:buChar char="-"/>
            </a:pPr>
            <a:r>
              <a:rPr lang="en-US" altLang="en-US" dirty="0">
                <a:ea typeface="ＭＳ Ｐゴシック" charset="-128"/>
              </a:rPr>
              <a:t>* in the IBM Container Service, liberty servers can be wrapped in portable Docker containers and managed by the container service</a:t>
            </a:r>
          </a:p>
          <a:p>
            <a:pPr marL="628650" lvl="1" indent="-171450">
              <a:buFontTx/>
              <a:buChar char="-"/>
            </a:pPr>
            <a:r>
              <a:rPr lang="en-US" altLang="en-US" dirty="0">
                <a:ea typeface="ＭＳ Ｐゴシック" charset="-128"/>
              </a:rPr>
              <a:t>WAS can be installed and run in VMs provided by the OpenStack VM service which is currently in Beta</a:t>
            </a:r>
          </a:p>
          <a:p>
            <a:pPr marL="628650" lvl="1" indent="-171450">
              <a:buFontTx/>
              <a:buChar char="-"/>
            </a:pPr>
            <a:r>
              <a:rPr lang="en-US" altLang="en-US" dirty="0">
                <a:ea typeface="ＭＳ Ｐゴシック" charset="-128"/>
              </a:rPr>
              <a:t>Just available this month is ‘IBM Application Server on Cloud in Bluemix’ which will let users rent WAS instances in a shared environment </a:t>
            </a:r>
          </a:p>
          <a:p>
            <a:pPr marL="628650" lvl="1" indent="-171450">
              <a:buFontTx/>
              <a:buChar char="-"/>
            </a:pPr>
            <a:r>
              <a:rPr lang="en-US" altLang="en-US" i="1" dirty="0">
                <a:ea typeface="ＭＳ Ｐゴシック" charset="-128"/>
              </a:rPr>
              <a:t>more info on Bluemix compute options: https://</a:t>
            </a:r>
            <a:r>
              <a:rPr lang="en-US" altLang="en-US" i="1" dirty="0" err="1">
                <a:ea typeface="ＭＳ Ｐゴシック" charset="-128"/>
              </a:rPr>
              <a:t>developer.ibm.com</a:t>
            </a:r>
            <a:r>
              <a:rPr lang="en-US" altLang="en-US" i="1" dirty="0">
                <a:ea typeface="ＭＳ Ｐゴシック" charset="-128"/>
              </a:rPr>
              <a:t>/</a:t>
            </a:r>
            <a:r>
              <a:rPr lang="en-US" altLang="en-US" i="1" dirty="0" err="1">
                <a:ea typeface="ＭＳ Ｐゴシック" charset="-128"/>
              </a:rPr>
              <a:t>bluemix</a:t>
            </a:r>
            <a:r>
              <a:rPr lang="en-US" altLang="en-US" i="1" dirty="0">
                <a:ea typeface="ＭＳ Ｐゴシック" charset="-128"/>
              </a:rPr>
              <a:t>/2015/08/05/</a:t>
            </a:r>
            <a:r>
              <a:rPr lang="en-US" altLang="en-US" i="1" dirty="0" err="1">
                <a:ea typeface="ＭＳ Ｐゴシック" charset="-128"/>
              </a:rPr>
              <a:t>bluemix</a:t>
            </a:r>
            <a:r>
              <a:rPr lang="en-US" altLang="en-US" i="1" dirty="0">
                <a:ea typeface="ＭＳ Ｐゴシック" charset="-128"/>
              </a:rPr>
              <a:t>-instant-runtimes-containers-or-virtual-machines/</a:t>
            </a:r>
          </a:p>
          <a:p>
            <a:pPr marL="171450" indent="-171450">
              <a:buFontTx/>
              <a:buChar char="-"/>
            </a:pPr>
            <a:r>
              <a:rPr lang="en-US" altLang="en-US" dirty="0">
                <a:ea typeface="ＭＳ Ｐゴシック" charset="-128"/>
              </a:rPr>
              <a:t>* Liberty can be easily installed and configured in a private IaaS environment.  Pure Application patterns for WebSphere make the deployment of servers more efficient.</a:t>
            </a:r>
          </a:p>
          <a:p>
            <a:pPr marL="171450" indent="-171450">
              <a:buFontTx/>
              <a:buChar char="-"/>
            </a:pPr>
            <a:r>
              <a:rPr lang="en-US" altLang="en-US" dirty="0">
                <a:ea typeface="ＭＳ Ｐゴシック" charset="-128"/>
              </a:rPr>
              <a:t>* Public IaaS options are also available:</a:t>
            </a:r>
          </a:p>
          <a:p>
            <a:pPr marL="628650" lvl="1" indent="-171450">
              <a:buFontTx/>
              <a:buChar char="-"/>
            </a:pPr>
            <a:r>
              <a:rPr lang="en-US" altLang="en-US" dirty="0">
                <a:ea typeface="ＭＳ Ｐゴシック" charset="-128"/>
              </a:rPr>
              <a:t>on IBM’s SoftLayer you can install and configure Liberty directly onto rented VMs, or get pre-configured instances from the ‘IBM Application Server on Cloud’ service, this time in a dedicated environment.   You can also rent WAS instances on Microsoft Azure and Amazon Web Services</a:t>
            </a:r>
          </a:p>
          <a:p>
            <a:pPr marL="171450" indent="-171450">
              <a:buFontTx/>
              <a:buChar char="-"/>
            </a:pPr>
            <a:r>
              <a:rPr lang="en-US" altLang="en-US" dirty="0">
                <a:ea typeface="ＭＳ Ｐゴシック" charset="-128"/>
              </a:rPr>
              <a:t>If you choose a non-IBM PaaS you can also run Liberty there.  There is an open-source </a:t>
            </a:r>
            <a:r>
              <a:rPr lang="en-US" altLang="en-US" dirty="0" err="1">
                <a:ea typeface="ＭＳ Ｐゴシック" charset="-128"/>
              </a:rPr>
              <a:t>buildpack</a:t>
            </a:r>
            <a:r>
              <a:rPr lang="en-US" altLang="en-US" dirty="0">
                <a:ea typeface="ＭＳ Ｐゴシック" charset="-128"/>
              </a:rPr>
              <a:t> for </a:t>
            </a:r>
            <a:r>
              <a:rPr lang="en-US" altLang="en-US" dirty="0" err="1">
                <a:ea typeface="ＭＳ Ｐゴシック" charset="-128"/>
              </a:rPr>
              <a:t>CloudFoundry</a:t>
            </a:r>
            <a:r>
              <a:rPr lang="en-US" altLang="en-US" dirty="0">
                <a:ea typeface="ＭＳ Ｐゴシック" charset="-128"/>
              </a:rPr>
              <a:t> and Heroku, which forms the core of the Bluemix </a:t>
            </a:r>
            <a:r>
              <a:rPr lang="en-US" altLang="en-US" dirty="0" err="1">
                <a:ea typeface="ＭＳ Ｐゴシック" charset="-128"/>
              </a:rPr>
              <a:t>buildpack</a:t>
            </a:r>
            <a:r>
              <a:rPr lang="en-US" altLang="en-US" dirty="0">
                <a:ea typeface="ＭＳ Ｐゴシック" charset="-128"/>
              </a:rPr>
              <a:t> so is highly functional and very well tested.  That </a:t>
            </a:r>
            <a:r>
              <a:rPr lang="en-US" altLang="en-US" dirty="0" err="1">
                <a:ea typeface="ＭＳ Ｐゴシック" charset="-128"/>
              </a:rPr>
              <a:t>buildpack</a:t>
            </a:r>
            <a:r>
              <a:rPr lang="en-US" altLang="en-US" dirty="0">
                <a:ea typeface="ＭＳ Ｐゴシック" charset="-128"/>
              </a:rPr>
              <a:t> is also wrapped to provide the liberty cartridge for use in the OpenShift PaaS.</a:t>
            </a:r>
          </a:p>
          <a:p>
            <a:pPr marL="171450" indent="-171450"/>
            <a:r>
              <a:rPr lang="en-US" altLang="en-US" dirty="0">
                <a:ea typeface="ＭＳ Ｐゴシック" charset="-128"/>
              </a:rPr>
              <a:t>So we provide a wide choice of cloud environments for running WAS, and the bottom line is that WAS Liberty is technically small and simple enough to run in any environment, and we want to support you in running Liberty in whatever environment you choose.</a:t>
            </a:r>
          </a:p>
          <a:p>
            <a:pPr marL="171450" indent="-171450"/>
            <a:endParaRPr lang="en-US" altLang="en-US" dirty="0">
              <a:ea typeface="ＭＳ Ｐゴシック"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062EA85-6BF2-014E-8E93-301D62AEBF52}" type="slidenum">
              <a:rPr lang="en-US" altLang="ja-JP">
                <a:latin typeface="Calibri" charset="0"/>
              </a:rPr>
              <a:pPr/>
              <a:t>39</a:t>
            </a:fld>
            <a:endParaRPr lang="en-US" altLang="ja-JP">
              <a:latin typeface="Calibri" charset="0"/>
            </a:endParaRPr>
          </a:p>
        </p:txBody>
      </p:sp>
    </p:spTree>
    <p:extLst>
      <p:ext uri="{BB962C8B-B14F-4D97-AF65-F5344CB8AC3E}">
        <p14:creationId xmlns:p14="http://schemas.microsoft.com/office/powerpoint/2010/main" val="3183690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Alasdair</a:t>
            </a:r>
          </a:p>
          <a:p>
            <a:endParaRPr lang="en-US" dirty="0"/>
          </a:p>
          <a:p>
            <a:r>
              <a:rPr lang="en-US" dirty="0"/>
              <a:t>Talk about exploiting Docker and Docker layers. </a:t>
            </a:r>
          </a:p>
          <a:p>
            <a:r>
              <a:rPr lang="en-US" dirty="0"/>
              <a:t>FAT jars are not your friend.</a:t>
            </a:r>
          </a:p>
          <a:p>
            <a:r>
              <a:rPr lang="en-US" dirty="0"/>
              <a:t>Docker and </a:t>
            </a:r>
            <a:r>
              <a:rPr lang="en-US" dirty="0" err="1"/>
              <a:t>Kube</a:t>
            </a:r>
            <a:r>
              <a:rPr lang="en-US" dirty="0"/>
              <a:t> are your friend and really the future for deployment</a:t>
            </a:r>
          </a:p>
        </p:txBody>
      </p:sp>
      <p:sp>
        <p:nvSpPr>
          <p:cNvPr id="4" name="Slide Number Placeholder 3"/>
          <p:cNvSpPr>
            <a:spLocks noGrp="1"/>
          </p:cNvSpPr>
          <p:nvPr>
            <p:ph type="sldNum" sz="quarter" idx="10"/>
          </p:nvPr>
        </p:nvSpPr>
        <p:spPr/>
        <p:txBody>
          <a:bodyPr/>
          <a:lstStyle/>
          <a:p>
            <a:fld id="{6AA8AAFC-0F2A-3943-B8AC-82F073F42726}" type="slidenum">
              <a:rPr lang="en-US" smtClean="0"/>
              <a:t>40</a:t>
            </a:fld>
            <a:endParaRPr lang="en-US"/>
          </a:p>
        </p:txBody>
      </p:sp>
    </p:spTree>
    <p:extLst>
      <p:ext uri="{BB962C8B-B14F-4D97-AF65-F5344CB8AC3E}">
        <p14:creationId xmlns:p14="http://schemas.microsoft.com/office/powerpoint/2010/main" val="317218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45</a:t>
            </a:fld>
            <a:endParaRPr lang="en-US"/>
          </a:p>
        </p:txBody>
      </p:sp>
    </p:spTree>
    <p:extLst>
      <p:ext uri="{BB962C8B-B14F-4D97-AF65-F5344CB8AC3E}">
        <p14:creationId xmlns:p14="http://schemas.microsoft.com/office/powerpoint/2010/main" val="4087632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37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334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29C4E9-9815-2C4B-8773-F08204D37298}" type="slidenum">
              <a:rPr lang="en-US" smtClean="0"/>
              <a:t>48</a:t>
            </a:fld>
            <a:endParaRPr lang="en-US" dirty="0"/>
          </a:p>
        </p:txBody>
      </p:sp>
    </p:spTree>
    <p:extLst>
      <p:ext uri="{BB962C8B-B14F-4D97-AF65-F5344CB8AC3E}">
        <p14:creationId xmlns:p14="http://schemas.microsoft.com/office/powerpoint/2010/main" val="184398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The server configuration allows you to control which features are loaded into a given server instance at a very fine-grained level, so you get exactly the function you want and no more.</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69FEEA58-289C-B649-8621-8494D5486AB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0162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Stabilized features are not shown. See https://</a:t>
            </a:r>
            <a:r>
              <a:rPr lang="en-US" dirty="0" err="1"/>
              <a:t>www.ibm.com</a:t>
            </a:r>
            <a:r>
              <a:rPr lang="en-US" dirty="0"/>
              <a:t>/support/</a:t>
            </a:r>
            <a:r>
              <a:rPr lang="en-US" dirty="0" err="1"/>
              <a:t>knowledgecenter</a:t>
            </a:r>
            <a:r>
              <a:rPr lang="en-US" dirty="0"/>
              <a:t>/</a:t>
            </a:r>
            <a:r>
              <a:rPr lang="en-US" dirty="0" err="1"/>
              <a:t>en</a:t>
            </a:r>
            <a:r>
              <a:rPr lang="en-US" dirty="0"/>
              <a:t>/</a:t>
            </a:r>
            <a:r>
              <a:rPr lang="en-US" dirty="0" err="1"/>
              <a:t>SSEQTP_liberty</a:t>
            </a:r>
            <a:r>
              <a:rPr lang="en-US" dirty="0"/>
              <a:t>/</a:t>
            </a:r>
            <a:r>
              <a:rPr lang="en-US" dirty="0" err="1"/>
              <a:t>com.ibm.websphere.wlp.doc</a:t>
            </a:r>
            <a:r>
              <a:rPr lang="en-US" dirty="0"/>
              <a:t>/ae/</a:t>
            </a:r>
            <a:r>
              <a:rPr lang="en-US" dirty="0" err="1"/>
              <a:t>rwlp_stabfeat.html</a:t>
            </a:r>
            <a:endParaRPr lang="en-US" dirty="0"/>
          </a:p>
          <a:p>
            <a:r>
              <a:rPr lang="en-US" dirty="0"/>
              <a:t>Where there are multiple features of same version most recent </a:t>
            </a:r>
            <a:r>
              <a:rPr lang="en-US"/>
              <a:t>is shown.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021FA1-8146-7B4C-BE05-EC111469A178}" type="slidenum">
              <a:rPr kumimoji="0" lang="en-US" altLang="ja-JP"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54748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97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A8AAFC-0F2A-3943-B8AC-82F073F42726}" type="slidenum">
              <a:rPr lang="en-US" smtClean="0"/>
              <a:t>22</a:t>
            </a:fld>
            <a:endParaRPr lang="en-US"/>
          </a:p>
        </p:txBody>
      </p:sp>
    </p:spTree>
    <p:extLst>
      <p:ext uri="{BB962C8B-B14F-4D97-AF65-F5344CB8AC3E}">
        <p14:creationId xmlns:p14="http://schemas.microsoft.com/office/powerpoint/2010/main" val="306976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24</a:t>
            </a:fld>
            <a:endParaRPr lang="en-US" altLang="ja-JP"/>
          </a:p>
        </p:txBody>
      </p:sp>
    </p:spTree>
    <p:extLst>
      <p:ext uri="{BB962C8B-B14F-4D97-AF65-F5344CB8AC3E}">
        <p14:creationId xmlns:p14="http://schemas.microsoft.com/office/powerpoint/2010/main" val="1947856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021FA1-8146-7B4C-BE05-EC111469A178}" type="slidenum">
              <a:rPr lang="en-US" altLang="ja-JP" smtClean="0"/>
              <a:pPr>
                <a:defRPr/>
              </a:pPr>
              <a:t>25</a:t>
            </a:fld>
            <a:endParaRPr lang="en-US" altLang="ja-JP"/>
          </a:p>
        </p:txBody>
      </p:sp>
    </p:spTree>
    <p:extLst>
      <p:ext uri="{BB962C8B-B14F-4D97-AF65-F5344CB8AC3E}">
        <p14:creationId xmlns:p14="http://schemas.microsoft.com/office/powerpoint/2010/main" val="282790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we announced our full compatibility for Jakarta EE 9, for both the whole platform and web profile.</a:t>
            </a:r>
          </a:p>
          <a:p>
            <a:endParaRPr lang="en-US" dirty="0"/>
          </a:p>
          <a:p>
            <a:r>
              <a:rPr lang="en-US" dirty="0"/>
              <a:t>Liberty was the first implementation to declare full compatibility outside of the reference implementation.</a:t>
            </a:r>
          </a:p>
          <a:p>
            <a:endParaRPr lang="en-US" dirty="0"/>
          </a:p>
          <a:p>
            <a:r>
              <a:rPr lang="en-US" dirty="0"/>
              <a:t>You can try all the features for Jakarta EE 9 in the 21.0.0.2 beta release of Open Liberty.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4CE925-04EE-DD4B-A0D2-DAF434BE2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477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a:t>Think 2019 / DOC ID / Month XX, 2019 / © 2019 IBM Corporation</a:t>
            </a:r>
            <a:endParaRPr lang="en-US" dirty="0"/>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 </a:t>
            </a:r>
            <a:r>
              <a:rPr lang="de-DE" sz="1333" dirty="0" err="1">
                <a:solidFill>
                  <a:schemeClr val="bg2"/>
                </a:solidFill>
              </a:rPr>
              <a:t>Confidential</a:t>
            </a:r>
            <a:endParaRPr lang="en-US" sz="1333" dirty="0">
              <a:solidFill>
                <a:schemeClr val="bg2"/>
              </a:solidFill>
            </a:endParaRPr>
          </a:p>
        </p:txBody>
      </p:sp>
    </p:spTree>
    <p:extLst>
      <p:ext uri="{BB962C8B-B14F-4D97-AF65-F5344CB8AC3E}">
        <p14:creationId xmlns:p14="http://schemas.microsoft.com/office/powerpoint/2010/main" val="3902866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tx1"/>
                </a:solidFill>
              </a:defRPr>
            </a:lvl1pPr>
            <a:lvl2pPr marL="0" indent="0">
              <a:spcBef>
                <a:spcPts val="1467"/>
              </a:spcBef>
              <a:buFontTx/>
              <a:buNone/>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304800" y="236728"/>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dirty="0"/>
              <a:t>Click to edit Master title style</a:t>
            </a:r>
          </a:p>
        </p:txBody>
      </p:sp>
    </p:spTree>
    <p:extLst>
      <p:ext uri="{BB962C8B-B14F-4D97-AF65-F5344CB8AC3E}">
        <p14:creationId xmlns:p14="http://schemas.microsoft.com/office/powerpoint/2010/main" val="13100554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5"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28107040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18580143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4843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58224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062593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15731852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p:spPr>
        <p:txBody>
          <a:bodyPr vert="horz" lIns="0" tIns="0" rIns="0" bIns="0" rtlCol="0" anchor="t" anchorCtr="0">
            <a:noAutofit/>
          </a:bodyPr>
          <a:lstStyle>
            <a:lvl1pPr>
              <a:defRPr lang="en-US" sz="32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5599278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0194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381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03200" y="1071862"/>
            <a:ext cx="5486400" cy="5236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id="{1FBD79CB-C2A4-9C42-916E-FAED951C3A84}"/>
              </a:ext>
            </a:extLst>
          </p:cNvPr>
          <p:cNvSpPr>
            <a:spLocks noGrp="1"/>
          </p:cNvSpPr>
          <p:nvPr>
            <p:ph type="body" sz="quarter" idx="14"/>
          </p:nvPr>
        </p:nvSpPr>
        <p:spPr>
          <a:xfrm>
            <a:off x="203200" y="272606"/>
            <a:ext cx="5486400" cy="400049"/>
          </a:xfrm>
        </p:spPr>
        <p:txBody>
          <a:bodyPr/>
          <a:lstStyle>
            <a:lvl1pPr marL="0" indent="0">
              <a:buNone/>
              <a:defRPr sz="1467"/>
            </a:lvl1pPr>
          </a:lstStyle>
          <a:p>
            <a:pPr lvl="0"/>
            <a:r>
              <a:rPr lang="en-US" dirty="0"/>
              <a:t>Click to edit Master text styles</a:t>
            </a:r>
          </a:p>
        </p:txBody>
      </p:sp>
    </p:spTree>
    <p:extLst>
      <p:ext uri="{BB962C8B-B14F-4D97-AF65-F5344CB8AC3E}">
        <p14:creationId xmlns:p14="http://schemas.microsoft.com/office/powerpoint/2010/main" val="13639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175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42823539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5256732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593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4939446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7000" y="6491339"/>
            <a:ext cx="1432509" cy="286230"/>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a:lnSpc>
                <a:spcPct val="90000"/>
              </a:lnSpc>
              <a:defRPr sz="1400">
                <a:solidFill>
                  <a:schemeClr val="accent4"/>
                </a:solidFill>
                <a:latin typeface="+mn-lt"/>
                <a:ea typeface="+mn-ea"/>
                <a:cs typeface="+mn-cs"/>
                <a:sym typeface="Arial"/>
              </a:defRPr>
            </a:pPr>
            <a:r>
              <a:rPr sz="1400"/>
              <a:t>IBM </a:t>
            </a:r>
            <a:r>
              <a:rPr sz="1400" b="1"/>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11717321" y="6383320"/>
            <a:ext cx="190503" cy="504861"/>
          </a:xfrm>
          <a:prstGeom prst="rect">
            <a:avLst/>
          </a:prstGeom>
          <a:ln w="12700">
            <a:miter lim="400000"/>
          </a:ln>
        </p:spPr>
      </p:pic>
      <p:sp>
        <p:nvSpPr>
          <p:cNvPr id="313" name="Line"/>
          <p:cNvSpPr/>
          <p:nvPr/>
        </p:nvSpPr>
        <p:spPr>
          <a:xfrm>
            <a:off x="1" y="6394451"/>
            <a:ext cx="12192003" cy="0"/>
          </a:xfrm>
          <a:prstGeom prst="line">
            <a:avLst/>
          </a:prstGeom>
          <a:ln w="25400">
            <a:solidFill>
              <a:schemeClr val="accent5"/>
            </a:solidFill>
            <a:miter/>
          </a:ln>
        </p:spPr>
        <p:txBody>
          <a:bodyPr lIns="45719" tIns="45719" rIns="45719" bIns="45719"/>
          <a:lstStyle/>
          <a:p>
            <a:endParaRPr sz="1351"/>
          </a:p>
        </p:txBody>
      </p:sp>
      <p:sp>
        <p:nvSpPr>
          <p:cNvPr id="314" name="Slide title"/>
          <p:cNvSpPr txBox="1">
            <a:spLocks noGrp="1"/>
          </p:cNvSpPr>
          <p:nvPr>
            <p:ph type="body" sz="quarter" idx="13"/>
          </p:nvPr>
        </p:nvSpPr>
        <p:spPr>
          <a:xfrm>
            <a:off x="254002" y="254003"/>
            <a:ext cx="4024249" cy="521223"/>
          </a:xfrm>
          <a:prstGeom prst="rect">
            <a:avLst/>
          </a:prstGeom>
        </p:spPr>
        <p:txBody>
          <a:bodyPr lIns="45718" tIns="45718" rIns="45718" bIns="45718"/>
          <a:lstStyle>
            <a:lvl1pPr defTabSz="777202">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81845486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6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February 2019 / © 2019 IBM Corporation</a:t>
            </a:r>
          </a:p>
        </p:txBody>
      </p:sp>
    </p:spTree>
    <p:extLst>
      <p:ext uri="{BB962C8B-B14F-4D97-AF65-F5344CB8AC3E}">
        <p14:creationId xmlns:p14="http://schemas.microsoft.com/office/powerpoint/2010/main" val="27103761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086955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10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al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Clr>
                <a:srgbClr val="3A385A"/>
              </a:buClr>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0592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February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6551408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E7C3F1B1-29E7-624E-A929-72E30C41AEA6}"/>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22610017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06428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472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475867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524763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69706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787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7348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255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0818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612618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637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2947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0319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4222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7635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9738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19822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446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256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609600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9F9605-BC1E-5B44-8940-90F32ECFDB13}"/>
              </a:ext>
            </a:extLst>
          </p:cNvPr>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pic>
        <p:nvPicPr>
          <p:cNvPr id="10" name="Picture 9" descr="img_powerpoint_child_UFO_v4.png">
            <a:extLst>
              <a:ext uri="{FF2B5EF4-FFF2-40B4-BE49-F238E27FC236}">
                <a16:creationId xmlns:a16="http://schemas.microsoft.com/office/drawing/2014/main" id="{7CB02CD5-0AB8-DE42-AE29-1F288DDB1BB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1" name="Picture 10" descr="img_powerpoint_child_OLlogotype_v3.png">
            <a:extLst>
              <a:ext uri="{FF2B5EF4-FFF2-40B4-BE49-F238E27FC236}">
                <a16:creationId xmlns:a16="http://schemas.microsoft.com/office/drawing/2014/main" id="{FBDF1E6F-17DF-8B40-B56C-3FA6E70E6A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Tree>
    <p:extLst>
      <p:ext uri="{BB962C8B-B14F-4D97-AF65-F5344CB8AC3E}">
        <p14:creationId xmlns:p14="http://schemas.microsoft.com/office/powerpoint/2010/main" val="15290405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42415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700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8778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1005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0489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4406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8222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9082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714727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139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273"/>
            <a:ext cx="5522976" cy="572886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801"/>
            <a:ext cx="685061" cy="271351"/>
          </a:xfrm>
          <a:prstGeom prst="rect">
            <a:avLst/>
          </a:prstGeom>
        </p:spPr>
      </p:pic>
      <p:pic>
        <p:nvPicPr>
          <p:cNvPr id="5" name="Picture 4">
            <a:extLst>
              <a:ext uri="{FF2B5EF4-FFF2-40B4-BE49-F238E27FC236}">
                <a16:creationId xmlns:a16="http://schemas.microsoft.com/office/drawing/2014/main" id="{F7F40E32-956E-8E45-ABC7-0CC87B53DC46}"/>
              </a:ext>
            </a:extLst>
          </p:cNvPr>
          <p:cNvPicPr>
            <a:picLocks noChangeAspect="1"/>
          </p:cNvPicPr>
          <p:nvPr userDrawn="1"/>
        </p:nvPicPr>
        <p:blipFill>
          <a:blip r:embed="rId3"/>
          <a:stretch>
            <a:fillRect/>
          </a:stretch>
        </p:blipFill>
        <p:spPr>
          <a:xfrm>
            <a:off x="41937" y="5998122"/>
            <a:ext cx="2823179" cy="794707"/>
          </a:xfrm>
          <a:prstGeom prst="rect">
            <a:avLst/>
          </a:prstGeom>
        </p:spPr>
      </p:pic>
    </p:spTree>
    <p:extLst>
      <p:ext uri="{BB962C8B-B14F-4D97-AF65-F5344CB8AC3E}">
        <p14:creationId xmlns:p14="http://schemas.microsoft.com/office/powerpoint/2010/main" val="11401121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028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004894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010790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5" name="Picture 4">
            <a:extLst>
              <a:ext uri="{FF2B5EF4-FFF2-40B4-BE49-F238E27FC236}">
                <a16:creationId xmlns:a16="http://schemas.microsoft.com/office/drawing/2014/main" id="{5651EAAA-AEC5-B640-874E-E1C6F573E3C2}"/>
              </a:ext>
            </a:extLst>
          </p:cNvPr>
          <p:cNvPicPr>
            <a:picLocks noChangeAspect="1"/>
          </p:cNvPicPr>
          <p:nvPr userDrawn="1"/>
        </p:nvPicPr>
        <p:blipFill>
          <a:blip r:embed="rId3"/>
          <a:stretch>
            <a:fillRect/>
          </a:stretch>
        </p:blipFill>
        <p:spPr>
          <a:xfrm>
            <a:off x="304797" y="6246916"/>
            <a:ext cx="2284212" cy="284361"/>
          </a:xfrm>
          <a:prstGeom prst="rect">
            <a:avLst/>
          </a:prstGeom>
        </p:spPr>
      </p:pic>
    </p:spTree>
    <p:extLst>
      <p:ext uri="{BB962C8B-B14F-4D97-AF65-F5344CB8AC3E}">
        <p14:creationId xmlns:p14="http://schemas.microsoft.com/office/powerpoint/2010/main" val="412884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21574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3136139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64339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521108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6819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5042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46599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82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28127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154298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1725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00044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6454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6339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50633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877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760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lvl1pPr>
              <a:spcBef>
                <a:spcPts val="0"/>
              </a:spcBef>
              <a:spcAft>
                <a:spcPts val="799"/>
              </a:spcAft>
              <a:defRPr/>
            </a:lvl1pPr>
            <a:lvl2pPr marL="0" indent="0">
              <a:spcBef>
                <a:spcPts val="0"/>
              </a:spcBef>
              <a:spcAft>
                <a:spcPts val="799"/>
              </a:spcAft>
              <a:buNone/>
              <a:defRPr/>
            </a:lvl2pPr>
            <a:lvl3pPr marL="268547" indent="0">
              <a:buNone/>
              <a:defRPr/>
            </a:lvl3pPr>
            <a:lvl4pPr marL="579387" indent="0">
              <a:buNone/>
              <a:defRPr/>
            </a:lvl4pPr>
            <a:lvl5pPr marL="84159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49689895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8229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1976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16054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2196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619213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21073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350264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1960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82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145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22963821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1674055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61859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7536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684918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195531504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img_powerpoint_title_withbeam.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descr="OL_logo.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10444" y="396519"/>
            <a:ext cx="3019777" cy="514159"/>
          </a:xfrm>
          <a:prstGeom prst="rect">
            <a:avLst/>
          </a:prstGeom>
        </p:spPr>
      </p:pic>
      <p:sp>
        <p:nvSpPr>
          <p:cNvPr id="2" name="Title 1"/>
          <p:cNvSpPr>
            <a:spLocks noGrp="1"/>
          </p:cNvSpPr>
          <p:nvPr>
            <p:ph type="ctrTitle" hasCustomPrompt="1"/>
          </p:nvPr>
        </p:nvSpPr>
        <p:spPr>
          <a:xfrm>
            <a:off x="843847" y="3264954"/>
            <a:ext cx="10363200" cy="1470025"/>
          </a:xfrm>
        </p:spPr>
        <p:txBody>
          <a:bodyPr>
            <a:normAutofit/>
          </a:bodyPr>
          <a:lstStyle>
            <a:lvl1pPr marL="0" marR="0" indent="0" algn="l" defTabSz="609585" rtl="0" eaLnBrk="1" fontAlgn="auto" latinLnBrk="0" hangingPunct="1">
              <a:lnSpc>
                <a:spcPct val="100000"/>
              </a:lnSpc>
              <a:spcBef>
                <a:spcPct val="0"/>
              </a:spcBef>
              <a:spcAft>
                <a:spcPts val="0"/>
              </a:spcAft>
              <a:buClrTx/>
              <a:buSzTx/>
              <a:buFontTx/>
              <a:buNone/>
              <a:tabLst/>
              <a:defRPr sz="6400">
                <a:solidFill>
                  <a:srgbClr val="20203E"/>
                </a:solidFill>
                <a:latin typeface="Trebuchet MS"/>
                <a:cs typeface="Trebuchet MS"/>
              </a:defRPr>
            </a:lvl1pPr>
          </a:lstStyle>
          <a:p>
            <a:r>
              <a:rPr lang="en-US" sz="6400" dirty="0">
                <a:solidFill>
                  <a:srgbClr val="20203E"/>
                </a:solidFill>
                <a:latin typeface="Trebuchet MS"/>
                <a:cs typeface="Trebuchet MS"/>
              </a:rPr>
              <a:t>Open Liberty Title Slide</a:t>
            </a:r>
          </a:p>
        </p:txBody>
      </p:sp>
      <p:sp>
        <p:nvSpPr>
          <p:cNvPr id="13" name="Subtitle 2"/>
          <p:cNvSpPr>
            <a:spLocks noGrp="1"/>
          </p:cNvSpPr>
          <p:nvPr>
            <p:ph type="subTitle" idx="1" hasCustomPrompt="1"/>
          </p:nvPr>
        </p:nvSpPr>
        <p:spPr>
          <a:xfrm>
            <a:off x="843847" y="4685477"/>
            <a:ext cx="8534400" cy="899745"/>
          </a:xfrm>
        </p:spPr>
        <p:txBody>
          <a:bodyPr>
            <a:normAutofit/>
          </a:bodyPr>
          <a:lstStyle>
            <a:lvl1pPr marL="0" indent="0" algn="l">
              <a:lnSpc>
                <a:spcPct val="110000"/>
              </a:lnSpc>
              <a:spcAft>
                <a:spcPts val="1467"/>
              </a:spcAft>
              <a:buClr>
                <a:srgbClr val="F27E35"/>
              </a:buClr>
              <a:buSzPct val="125000"/>
              <a:buNone/>
              <a:defRPr sz="2667">
                <a:solidFill>
                  <a:srgbClr val="4C577D"/>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nSpc>
                <a:spcPct val="110000"/>
              </a:lnSpc>
              <a:spcAft>
                <a:spcPts val="1100"/>
              </a:spcAft>
              <a:buClr>
                <a:srgbClr val="F27E35"/>
              </a:buClr>
              <a:buSzPct val="125000"/>
            </a:pPr>
            <a:r>
              <a:rPr lang="en-US" sz="2667" dirty="0">
                <a:solidFill>
                  <a:srgbClr val="4C577D"/>
                </a:solidFill>
                <a:latin typeface="Arial"/>
                <a:cs typeface="Arial"/>
              </a:rPr>
              <a:t>Subtitle goes here</a:t>
            </a:r>
          </a:p>
        </p:txBody>
      </p:sp>
    </p:spTree>
    <p:extLst>
      <p:ext uri="{BB962C8B-B14F-4D97-AF65-F5344CB8AC3E}">
        <p14:creationId xmlns:p14="http://schemas.microsoft.com/office/powerpoint/2010/main" val="32471992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extLst>
      <p:ext uri="{BB962C8B-B14F-4D97-AF65-F5344CB8AC3E}">
        <p14:creationId xmlns:p14="http://schemas.microsoft.com/office/powerpoint/2010/main" val="176449927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defRPr>
                <a:latin typeface="Arial"/>
                <a:cs typeface="Arial"/>
              </a:defRPr>
            </a:lvl1pPr>
            <a:lvl2pPr marL="1219170" indent="-609585">
              <a:buClr>
                <a:srgbClr val="ED6929"/>
              </a:buClr>
              <a:buFont typeface="Courier New"/>
              <a:buChar char="o"/>
              <a:defRPr sz="2667">
                <a:latin typeface="Arial"/>
                <a:cs typeface="Arial"/>
              </a:defRPr>
            </a:lvl2pPr>
            <a:lvl3pPr marL="1676358" indent="-457189">
              <a:buClr>
                <a:srgbClr val="ED6929"/>
              </a:buClr>
              <a:buSzPct val="100000"/>
              <a:buFont typeface="Arial"/>
              <a:buChar char="•"/>
              <a:defRPr sz="2133">
                <a:latin typeface="Arial"/>
                <a:cs typeface="Arial"/>
              </a:defRPr>
            </a:lvl3pPr>
            <a:lvl4pPr marL="2285943" indent="-457189">
              <a:buClr>
                <a:srgbClr val="ED6929"/>
              </a:buClr>
              <a:buSzPct val="75000"/>
              <a:buFont typeface="Courier New"/>
              <a:buChar char="o"/>
              <a:defRPr sz="2133">
                <a:latin typeface="Arial"/>
                <a:cs typeface="Arial"/>
              </a:defRPr>
            </a:lvl4pPr>
            <a:lvl5pPr marL="2895528" indent="-457189">
              <a:buClr>
                <a:srgbClr val="ED6929"/>
              </a:buClr>
              <a:buSzPct val="85000"/>
              <a:buFont typeface="Arial"/>
              <a:buChar char="•"/>
              <a:defRPr sz="21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3541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2342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478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4"/>
            <a:ext cx="5510784" cy="1072896"/>
          </a:xfrm>
        </p:spPr>
        <p:txBody>
          <a:bodyPr/>
          <a:lstStyle>
            <a:lvl1pPr>
              <a:lnSpc>
                <a:spcPts val="3197"/>
              </a:lnSpc>
              <a:spcAft>
                <a:spcPts val="1598"/>
              </a:spcAft>
              <a:defRPr sz="2398"/>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6"/>
          </a:xfrm>
        </p:spPr>
        <p:txBody>
          <a:bodyPr/>
          <a:lstStyle>
            <a:lvl1pPr>
              <a:lnSpc>
                <a:spcPts val="12787"/>
              </a:lnSpc>
              <a:spcAft>
                <a:spcPts val="0"/>
              </a:spcAft>
              <a:defRPr sz="12787"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7714341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9933033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58502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95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949"/>
            <a:ext cx="12192000" cy="11067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11273782" y="386882"/>
            <a:ext cx="735903" cy="278751"/>
          </a:xfrm>
          <a:prstGeom prst="rect">
            <a:avLst/>
          </a:prstGeom>
        </p:spPr>
      </p:pic>
      <p:pic>
        <p:nvPicPr>
          <p:cNvPr id="5" name="Picture 4" descr="A close up of a sign&#10;&#10;Description automatically generated">
            <a:extLst>
              <a:ext uri="{FF2B5EF4-FFF2-40B4-BE49-F238E27FC236}">
                <a16:creationId xmlns:a16="http://schemas.microsoft.com/office/drawing/2014/main" id="{3EC96BCC-2D04-2F4E-A8CB-106BE380B75A}"/>
              </a:ext>
            </a:extLst>
          </p:cNvPr>
          <p:cNvPicPr>
            <a:picLocks noChangeAspect="1"/>
          </p:cNvPicPr>
          <p:nvPr userDrawn="1"/>
        </p:nvPicPr>
        <p:blipFill>
          <a:blip r:embed="rId3"/>
          <a:stretch>
            <a:fillRect/>
          </a:stretch>
        </p:blipFill>
        <p:spPr>
          <a:xfrm>
            <a:off x="169747" y="99813"/>
            <a:ext cx="963596" cy="996945"/>
          </a:xfrm>
          <a:prstGeom prst="rect">
            <a:avLst/>
          </a:prstGeom>
        </p:spPr>
      </p:pic>
      <p:sp>
        <p:nvSpPr>
          <p:cNvPr id="6" name="Text Placeholder 5">
            <a:extLst>
              <a:ext uri="{FF2B5EF4-FFF2-40B4-BE49-F238E27FC236}">
                <a16:creationId xmlns:a16="http://schemas.microsoft.com/office/drawing/2014/main" id="{98E20A68-8B49-4F46-805B-2B73BA114B83}"/>
              </a:ext>
            </a:extLst>
          </p:cNvPr>
          <p:cNvSpPr>
            <a:spLocks noGrp="1"/>
          </p:cNvSpPr>
          <p:nvPr>
            <p:ph type="body" sz="quarter" idx="10" hasCustomPrompt="1"/>
          </p:nvPr>
        </p:nvSpPr>
        <p:spPr>
          <a:xfrm>
            <a:off x="1514475" y="314327"/>
            <a:ext cx="6305692" cy="423863"/>
          </a:xfrm>
        </p:spPr>
        <p:txBody>
          <a:bodyPr>
            <a:noAutofit/>
          </a:bodyPr>
          <a:lstStyle>
            <a:lvl1pPr marL="0" indent="0">
              <a:buNone/>
              <a:defRPr sz="3200">
                <a:solidFill>
                  <a:schemeClr val="bg1"/>
                </a:solidFill>
                <a:latin typeface="IBM Plex Sans" panose="020B0503050203000203" pitchFamily="34" charset="0"/>
              </a:defRPr>
            </a:lvl1pPr>
          </a:lstStyle>
          <a:p>
            <a:pPr lvl="0"/>
            <a:r>
              <a:rPr lang="en-US" dirty="0"/>
              <a:t>Click  edit Master text styles</a:t>
            </a:r>
          </a:p>
        </p:txBody>
      </p:sp>
    </p:spTree>
    <p:extLst>
      <p:ext uri="{BB962C8B-B14F-4D97-AF65-F5344CB8AC3E}">
        <p14:creationId xmlns:p14="http://schemas.microsoft.com/office/powerpoint/2010/main" val="22429401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1">
            <a:extLst>
              <a:ext uri="{FF2B5EF4-FFF2-40B4-BE49-F238E27FC236}">
                <a16:creationId xmlns:a16="http://schemas.microsoft.com/office/drawing/2014/main" id="{7707D748-7D53-ED42-B179-87E46FA9B020}"/>
              </a:ext>
            </a:extLst>
          </p:cNvPr>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tx1"/>
                </a:solidFill>
              </a:defRPr>
            </a:lvl1pPr>
          </a:lstStyle>
          <a:p>
            <a:r>
              <a:rPr lang="de-DE" dirty="0"/>
              <a:t>© 2020 IBM Corporation</a:t>
            </a:r>
            <a:endParaRPr lang="en-US" dirty="0"/>
          </a:p>
        </p:txBody>
      </p:sp>
    </p:spTree>
    <p:extLst>
      <p:ext uri="{BB962C8B-B14F-4D97-AF65-F5344CB8AC3E}">
        <p14:creationId xmlns:p14="http://schemas.microsoft.com/office/powerpoint/2010/main" val="28269284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7136952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6"/>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IBM Plex Sans" panose="020B0503050203000203"/>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90833" y="0"/>
            <a:ext cx="6091307"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70023" y="387902"/>
            <a:ext cx="5027020" cy="521223"/>
          </a:xfrm>
        </p:spPr>
        <p:txBody>
          <a:bodyPr>
            <a:noAutofit/>
          </a:bodyPr>
          <a:lstStyle>
            <a:lvl1pPr marL="0" indent="0" fontAlgn="t">
              <a:buFontTx/>
              <a:buNone/>
              <a:defRPr sz="3000" baseline="0">
                <a:solidFill>
                  <a:srgbClr val="5498E4"/>
                </a:solidFill>
                <a:latin typeface="IBM Plex Sans" panose="020B0503050203000203"/>
              </a:defRPr>
            </a:lvl1pPr>
          </a:lstStyle>
          <a:p>
            <a:r>
              <a:rPr lang="en-US" dirty="0"/>
              <a:t>Header goes here</a:t>
            </a:r>
          </a:p>
        </p:txBody>
      </p:sp>
    </p:spTree>
    <p:extLst>
      <p:ext uri="{BB962C8B-B14F-4D97-AF65-F5344CB8AC3E}">
        <p14:creationId xmlns:p14="http://schemas.microsoft.com/office/powerpoint/2010/main" val="11882047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609600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Font typeface="Arial" panose="020B0604020202020204" pitchFamily="34" charset="0"/>
              <a:buChar char="•"/>
              <a:defRPr sz="2667">
                <a:latin typeface="Arial"/>
                <a:cs typeface="Arial"/>
              </a:defRPr>
            </a:lvl1pPr>
            <a:lvl2pPr marL="990575" indent="-380990">
              <a:buClr>
                <a:srgbClr val="3A385A"/>
              </a:buClr>
              <a:buFont typeface="Arial"/>
              <a:buChar char="•"/>
              <a:defRPr sz="2667">
                <a:latin typeface="Arial"/>
                <a:cs typeface="Arial"/>
              </a:defRPr>
            </a:lvl2pPr>
            <a:lvl3pPr marL="1523962" indent="-304792">
              <a:buClr>
                <a:srgbClr val="3A385A"/>
              </a:buClr>
              <a:buFont typeface="Arial"/>
              <a:buChar char="•"/>
              <a:defRPr sz="2133">
                <a:latin typeface="Arial"/>
                <a:cs typeface="Arial"/>
              </a:defRPr>
            </a:lvl3pPr>
            <a:lvl4pPr marL="2133547" indent="-304792">
              <a:buClr>
                <a:srgbClr val="3A385A"/>
              </a:buClr>
              <a:buFont typeface="Arial"/>
              <a:buChar char="•"/>
              <a:defRPr sz="2133">
                <a:latin typeface="Arial"/>
                <a:cs typeface="Arial"/>
              </a:defRPr>
            </a:lvl4pPr>
            <a:lvl5pPr marL="2743131" indent="-304792">
              <a:buClr>
                <a:srgbClr val="3A385A"/>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9F9605-BC1E-5B44-8940-90F32ECFDB13}"/>
              </a:ext>
            </a:extLst>
          </p:cNvPr>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pic>
        <p:nvPicPr>
          <p:cNvPr id="10" name="Picture 9" descr="img_powerpoint_child_UFO_v4.png">
            <a:extLst>
              <a:ext uri="{FF2B5EF4-FFF2-40B4-BE49-F238E27FC236}">
                <a16:creationId xmlns:a16="http://schemas.microsoft.com/office/drawing/2014/main" id="{7CB02CD5-0AB8-DE42-AE29-1F288DDB1BB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1" name="Picture 10" descr="img_powerpoint_child_OLlogotype_v3.png">
            <a:extLst>
              <a:ext uri="{FF2B5EF4-FFF2-40B4-BE49-F238E27FC236}">
                <a16:creationId xmlns:a16="http://schemas.microsoft.com/office/drawing/2014/main" id="{FBDF1E6F-17DF-8B40-B56C-3FA6E70E6A4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Tree>
    <p:extLst>
      <p:ext uri="{BB962C8B-B14F-4D97-AF65-F5344CB8AC3E}">
        <p14:creationId xmlns:p14="http://schemas.microsoft.com/office/powerpoint/2010/main" val="39626003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5CC42F-D066-3E4C-8D9F-2E8AC5EF8E16}"/>
              </a:ext>
            </a:extLst>
          </p:cNvPr>
          <p:cNvSpPr/>
          <p:nvPr userDrawn="1"/>
        </p:nvSpPr>
        <p:spPr>
          <a:xfrm>
            <a:off x="0" y="0"/>
            <a:ext cx="6096000" cy="6858000"/>
          </a:xfrm>
          <a:prstGeom prst="rect">
            <a:avLst/>
          </a:prstGeom>
          <a:solidFill>
            <a:srgbClr val="26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title" hasCustomPrompt="1"/>
          </p:nvPr>
        </p:nvSpPr>
        <p:spPr/>
        <p:txBody>
          <a:bodyPr>
            <a:normAutofit/>
          </a:bodyPr>
          <a:lstStyle>
            <a:lvl1pPr>
              <a:defRPr sz="4800">
                <a:solidFill>
                  <a:schemeClr val="bg1"/>
                </a:solidFill>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marL="457189" indent="-457189">
              <a:spcAft>
                <a:spcPts val="0"/>
              </a:spcAft>
              <a:buClr>
                <a:srgbClr val="BAC0D4"/>
              </a:buClr>
              <a:buFont typeface="Arial" panose="020B0604020202020204" pitchFamily="34" charset="0"/>
              <a:buChar char="•"/>
              <a:defRPr sz="2667">
                <a:solidFill>
                  <a:schemeClr val="bg1"/>
                </a:solidFill>
                <a:latin typeface="Arial"/>
                <a:cs typeface="Arial"/>
              </a:defRPr>
            </a:lvl1pPr>
            <a:lvl2pPr marL="990575" indent="-380990">
              <a:buClr>
                <a:srgbClr val="BAC0D4"/>
              </a:buClr>
              <a:buFont typeface="Arial"/>
              <a:buChar char="•"/>
              <a:defRPr sz="2667">
                <a:solidFill>
                  <a:schemeClr val="bg1"/>
                </a:solidFill>
                <a:latin typeface="Arial"/>
                <a:cs typeface="Arial"/>
              </a:defRPr>
            </a:lvl2pPr>
            <a:lvl3pPr marL="1523962" indent="-304792">
              <a:buClr>
                <a:srgbClr val="BAC0D4"/>
              </a:buClr>
              <a:buFont typeface="Arial"/>
              <a:buChar char="•"/>
              <a:defRPr sz="2133">
                <a:solidFill>
                  <a:schemeClr val="bg1"/>
                </a:solidFill>
                <a:latin typeface="Arial"/>
                <a:cs typeface="Arial"/>
              </a:defRPr>
            </a:lvl3pPr>
            <a:lvl4pPr marL="2133547" indent="-304792">
              <a:buClr>
                <a:srgbClr val="BAC0D4"/>
              </a:buClr>
              <a:buFont typeface="Arial"/>
              <a:buChar char="•"/>
              <a:defRPr sz="2133">
                <a:solidFill>
                  <a:schemeClr val="bg1"/>
                </a:solidFill>
                <a:latin typeface="Arial"/>
                <a:cs typeface="Arial"/>
              </a:defRPr>
            </a:lvl4pPr>
            <a:lvl5pPr marL="2743131" indent="-304792">
              <a:buClr>
                <a:srgbClr val="BAC0D4"/>
              </a:buClr>
              <a:buFont typeface="Arial"/>
              <a:buChar char="•"/>
              <a:defRPr sz="2133">
                <a:solidFill>
                  <a:schemeClr val="bg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51146348-61EE-E040-92E2-E05772B525B2}"/>
              </a:ext>
            </a:extLst>
          </p:cNvPr>
          <p:cNvSpPr>
            <a:spLocks noGrp="1"/>
          </p:cNvSpPr>
          <p:nvPr>
            <p:ph sz="half" idx="10"/>
          </p:nvPr>
        </p:nvSpPr>
        <p:spPr>
          <a:xfrm>
            <a:off x="6197600" y="1600201"/>
            <a:ext cx="5384800" cy="4525963"/>
          </a:xfrm>
        </p:spPr>
        <p:txBody>
          <a:bodyPr/>
          <a:lstStyle>
            <a:lvl1pPr marL="457189" indent="-457189">
              <a:spcAft>
                <a:spcPts val="0"/>
              </a:spcAft>
              <a:buClr>
                <a:srgbClr val="252947"/>
              </a:buClr>
              <a:buFont typeface="Arial" panose="020B0604020202020204" pitchFamily="34" charset="0"/>
              <a:buChar char="•"/>
              <a:defRPr sz="2667">
                <a:solidFill>
                  <a:schemeClr val="tx1"/>
                </a:solidFill>
                <a:latin typeface="Arial"/>
                <a:cs typeface="Arial"/>
              </a:defRPr>
            </a:lvl1pPr>
            <a:lvl2pPr marL="990575" indent="-380990">
              <a:buClr>
                <a:srgbClr val="252947"/>
              </a:buClr>
              <a:buFont typeface="Arial"/>
              <a:buChar char="•"/>
              <a:defRPr sz="2667">
                <a:solidFill>
                  <a:schemeClr val="tx1"/>
                </a:solidFill>
                <a:latin typeface="Arial"/>
                <a:cs typeface="Arial"/>
              </a:defRPr>
            </a:lvl2pPr>
            <a:lvl3pPr marL="1523962" indent="-304792">
              <a:buClr>
                <a:srgbClr val="252947"/>
              </a:buClr>
              <a:buFont typeface="Arial"/>
              <a:buChar char="•"/>
              <a:defRPr sz="2133">
                <a:solidFill>
                  <a:schemeClr val="tx1"/>
                </a:solidFill>
                <a:latin typeface="Arial"/>
                <a:cs typeface="Arial"/>
              </a:defRPr>
            </a:lvl3pPr>
            <a:lvl4pPr marL="2133547" indent="-304792">
              <a:buClr>
                <a:srgbClr val="252947"/>
              </a:buClr>
              <a:buFont typeface="Arial"/>
              <a:buChar char="•"/>
              <a:defRPr sz="2133">
                <a:solidFill>
                  <a:schemeClr val="tx1"/>
                </a:solidFill>
                <a:latin typeface="Arial"/>
                <a:cs typeface="Arial"/>
              </a:defRPr>
            </a:lvl4pPr>
            <a:lvl5pPr marL="2743131" indent="-304792">
              <a:buClr>
                <a:srgbClr val="252947"/>
              </a:buClr>
              <a:buFont typeface="Arial"/>
              <a:buChar char="•"/>
              <a:defRPr sz="2133">
                <a:solidFill>
                  <a:schemeClr val="tx1"/>
                </a:solidFill>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457739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ver_1">
    <p:bg>
      <p:bgPr>
        <a:solidFill>
          <a:srgbClr val="373737"/>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D6B9D7-0120-2C41-AC0E-9A518F6B5462}"/>
              </a:ext>
            </a:extLst>
          </p:cNvPr>
          <p:cNvPicPr>
            <a:picLocks noChangeAspect="1"/>
          </p:cNvPicPr>
          <p:nvPr userDrawn="1"/>
        </p:nvPicPr>
        <p:blipFill rotWithShape="1">
          <a:blip r:embed="rId2"/>
          <a:srcRect l="17903" t="18157" r="17252" b="27122"/>
          <a:stretch/>
        </p:blipFill>
        <p:spPr>
          <a:xfrm>
            <a:off x="596" y="-4233"/>
            <a:ext cx="12190809" cy="6858000"/>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a:stretch>
            <a:fillRect/>
          </a:stretch>
        </p:blipFill>
        <p:spPr>
          <a:xfrm>
            <a:off x="9482667" y="10403"/>
            <a:ext cx="2676967" cy="849424"/>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77791" y="6272784"/>
            <a:ext cx="707293" cy="280416"/>
          </a:xfrm>
          <a:prstGeom prst="rect">
            <a:avLst/>
          </a:prstGeom>
        </p:spPr>
      </p:pic>
    </p:spTree>
    <p:extLst>
      <p:ext uri="{BB962C8B-B14F-4D97-AF65-F5344CB8AC3E}">
        <p14:creationId xmlns:p14="http://schemas.microsoft.com/office/powerpoint/2010/main" val="324255327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ver_3">
    <p:bg>
      <p:bgPr>
        <a:solidFill>
          <a:srgbClr val="C2D5D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65C696-7FD0-9A4B-BAC8-B4410A1CB6BF}"/>
              </a:ext>
            </a:extLst>
          </p:cNvPr>
          <p:cNvPicPr>
            <a:picLocks noChangeAspect="1"/>
          </p:cNvPicPr>
          <p:nvPr userDrawn="1"/>
        </p:nvPicPr>
        <p:blipFill rotWithShape="1">
          <a:blip r:embed="rId2"/>
          <a:srcRect l="18258" t="18407" r="17686" b="27538"/>
          <a:stretch/>
        </p:blipFill>
        <p:spPr>
          <a:xfrm>
            <a:off x="596" y="-4233"/>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3908582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5" name="Picture 24" descr="img_powerpoint_sect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Title 1"/>
          <p:cNvSpPr>
            <a:spLocks noGrp="1"/>
          </p:cNvSpPr>
          <p:nvPr>
            <p:ph type="ctrTitle" hasCustomPrompt="1"/>
          </p:nvPr>
        </p:nvSpPr>
        <p:spPr>
          <a:xfrm>
            <a:off x="843847" y="2488868"/>
            <a:ext cx="10363200" cy="1470025"/>
          </a:xfrm>
        </p:spPr>
        <p:txBody>
          <a:bodyPr>
            <a:normAutofit/>
          </a:bodyPr>
          <a:lstStyle>
            <a:lvl1pPr marL="0" marR="0" indent="0" algn="ctr" defTabSz="609585" rtl="0" eaLnBrk="1" fontAlgn="auto" latinLnBrk="0" hangingPunct="1">
              <a:lnSpc>
                <a:spcPct val="100000"/>
              </a:lnSpc>
              <a:spcBef>
                <a:spcPct val="0"/>
              </a:spcBef>
              <a:spcAft>
                <a:spcPts val="0"/>
              </a:spcAft>
              <a:buClrTx/>
              <a:buSzTx/>
              <a:buFontTx/>
              <a:buNone/>
              <a:tabLst/>
              <a:defRPr sz="6400">
                <a:solidFill>
                  <a:schemeClr val="bg1"/>
                </a:solidFill>
                <a:latin typeface="Trebuchet MS"/>
                <a:cs typeface="Trebuchet MS"/>
              </a:defRPr>
            </a:lvl1pPr>
          </a:lstStyle>
          <a:p>
            <a:r>
              <a:rPr lang="en-US" sz="6400" dirty="0">
                <a:solidFill>
                  <a:schemeClr val="bg1"/>
                </a:solidFill>
                <a:latin typeface="Trebuchet MS"/>
                <a:cs typeface="Trebuchet MS"/>
              </a:rPr>
              <a:t>Section Title Name</a:t>
            </a:r>
          </a:p>
        </p:txBody>
      </p:sp>
      <p:sp>
        <p:nvSpPr>
          <p:cNvPr id="29" name="Subtitle 2"/>
          <p:cNvSpPr>
            <a:spLocks noGrp="1"/>
          </p:cNvSpPr>
          <p:nvPr>
            <p:ph type="subTitle" idx="1" hasCustomPrompt="1"/>
          </p:nvPr>
        </p:nvSpPr>
        <p:spPr>
          <a:xfrm>
            <a:off x="1758247" y="4050497"/>
            <a:ext cx="8534400" cy="899745"/>
          </a:xfrm>
        </p:spPr>
        <p:txBody>
          <a:bodyPr>
            <a:normAutofit/>
          </a:bodyPr>
          <a:lstStyle>
            <a:lvl1pPr marL="0" indent="0" algn="ctr">
              <a:lnSpc>
                <a:spcPct val="110000"/>
              </a:lnSpc>
              <a:spcAft>
                <a:spcPts val="1467"/>
              </a:spcAft>
              <a:buClr>
                <a:srgbClr val="F27E35"/>
              </a:buClr>
              <a:buSzPct val="125000"/>
              <a:buNone/>
              <a:defRPr sz="2667">
                <a:solidFill>
                  <a:srgbClr val="E1EE96"/>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algn="ctr">
              <a:lnSpc>
                <a:spcPct val="110000"/>
              </a:lnSpc>
              <a:spcAft>
                <a:spcPts val="1100"/>
              </a:spcAft>
              <a:buClr>
                <a:srgbClr val="F27E35"/>
              </a:buClr>
              <a:buSzPct val="125000"/>
            </a:pPr>
            <a:r>
              <a:rPr lang="en-US" sz="2667" dirty="0">
                <a:solidFill>
                  <a:srgbClr val="E1EE96"/>
                </a:solidFill>
                <a:latin typeface="Arial"/>
                <a:cs typeface="Arial"/>
              </a:rPr>
              <a:t>Subtitle for this slide</a:t>
            </a:r>
          </a:p>
        </p:txBody>
      </p:sp>
      <p:sp>
        <p:nvSpPr>
          <p:cNvPr id="5" name="TextBox 4"/>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E1EE96"/>
                </a:solidFill>
              </a:rPr>
              <a:t>‹#›</a:t>
            </a:fld>
            <a:endParaRPr lang="en-US" sz="2000" dirty="0">
              <a:solidFill>
                <a:srgbClr val="E1EE96"/>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0"/>
          </a:xfrm>
        </p:spPr>
        <p:txBody>
          <a:bodyPr/>
          <a:lstStyle>
            <a:lvl1pPr>
              <a:lnSpc>
                <a:spcPts val="12787"/>
              </a:lnSpc>
              <a:spcAft>
                <a:spcPts val="0"/>
              </a:spcAft>
              <a:defRPr sz="12787"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975179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ivider_black">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D481F46F-F291-F240-8A9A-2DDE6D49B6C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F7FD336A-AD9E-7646-8B46-ED4D9C500E3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323470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ivider (with page content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D388D167-72F5-AA40-A006-12E39FB420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662BDA-B0C4-474D-968F-27105240184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424279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number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04F8CC23-25EC-C041-8F2A-C7ED3C0793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2F513DE-952F-4D43-9478-580345E35CA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262251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act, number, half-image (bleeds)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8" name="Footer Placeholder">
            <a:extLst>
              <a:ext uri="{FF2B5EF4-FFF2-40B4-BE49-F238E27FC236}">
                <a16:creationId xmlns:a16="http://schemas.microsoft.com/office/drawing/2014/main" id="{0651C70B-103E-7741-94C6-1E357B3E1B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413A35-F27C-FF4F-B86F-3C52B9427CE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192748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text_black">
    <p:spTree>
      <p:nvGrpSpPr>
        <p:cNvPr id="1" name=""/>
        <p:cNvGrpSpPr/>
        <p:nvPr/>
      </p:nvGrpSpPr>
      <p:grpSpPr>
        <a:xfrm>
          <a:off x="0" y="0"/>
          <a:ext cx="0" cy="0"/>
          <a:chOff x="0" y="0"/>
          <a:chExt cx="0" cy="0"/>
        </a:xfrm>
      </p:grpSpPr>
      <p:sp>
        <p:nvSpPr>
          <p:cNvPr id="2" name="Title"/>
          <p:cNvSpPr>
            <a:spLocks noGrp="1"/>
          </p:cNvSpPr>
          <p:nvPr>
            <p:ph type="title"/>
          </p:nvPr>
        </p:nvSpPr>
        <p:spPr>
          <a:xfrm>
            <a:off x="182882" y="111927"/>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5" name="Footer Placeholder">
            <a:extLst>
              <a:ext uri="{FF2B5EF4-FFF2-40B4-BE49-F238E27FC236}">
                <a16:creationId xmlns:a16="http://schemas.microsoft.com/office/drawing/2014/main" id="{3B65BFCF-C9D9-BD4B-9D85-5CDC574676DB}"/>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3290CF2E-1299-5F43-9A1F-4841D3E482E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48726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7416713"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8B5A9F26-2780-2943-AEEA-8284DB6AED4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5B62BE-E48E-CC45-B865-ECF2B2B9C32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3370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57240"/>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F0A80C82-2832-C54A-B665-A0E1EF9043D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13ABABB-6556-EA40-AF90-39C2FAC6C95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085525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two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7908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6E0B281C-7DEB-DE4D-B764-339DE15B4B7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63370F5D-87C0-FC40-AB20-5D160AF8EA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788893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31529"/>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68105"/>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19BED385-6ADC-0C4F-BC66-C2C204F9244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B69C0BD7-365B-8244-88E5-957A5CE8A67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67593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four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48B3D22A-23C8-8548-93C6-BBBC342AF000}"/>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17762BBE-C5DC-BD4D-895A-92D9EC24595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3770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3610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60CA53-7CFA-4C4E-88B8-2A940B5C2B6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F8E5EA2-7385-A546-8F2E-F86382D392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61808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two narrow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8231"/>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DAC970C1-ED6D-4B44-961F-07156650F1D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DB8D89B-41F7-4E42-8330-277F3C7E0BD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845037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5522885" cy="5726176"/>
          </a:xfrm>
        </p:spPr>
        <p:txBody>
          <a:bodyPr/>
          <a:lstStyle>
            <a:lvl1pPr>
              <a:defRPr>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58231"/>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938191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6" name="Footer Placeholder">
            <a:extLst>
              <a:ext uri="{FF2B5EF4-FFF2-40B4-BE49-F238E27FC236}">
                <a16:creationId xmlns:a16="http://schemas.microsoft.com/office/drawing/2014/main" id="{2A42C47D-1629-0C4F-87CE-3F249C912FB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6610BD2-56DF-6747-987E-719D427EC1F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505516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half-blank area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FE07663-1EE2-EA40-AF32-38384D816D95}"/>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B2FD40-946C-7648-A454-37A18741DD3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993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blank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B7E2169-CC05-974D-BD66-76CDF7CEF2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8504D54D-0B8A-E544-90FB-AE22E9CAB8D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232189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nsight, text, boxes_black">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50E8894-5401-904E-949C-79CC0C38C5C1}"/>
              </a:ext>
            </a:extLst>
          </p:cNvPr>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076D3CDA-880F-BE40-B93E-19EEE2FCF2AD}"/>
              </a:ext>
            </a:extLst>
          </p:cNvPr>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B55089D6-3E66-D54D-A8CA-203748B22846}"/>
              </a:ext>
            </a:extLst>
          </p:cNvPr>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110BF152-9FFE-2C40-8AFE-083A4D217F1C}"/>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F2C70B7D-47FB-3C4D-8E19-051AB6BB3BC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0763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xes (3 med, 2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F50C0932-3292-CA40-B50D-23CCE3CA727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60B8130-2F08-0943-A857-1628EC6CF70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116233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xes (1 large, 4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AC7CF475-9DA2-9E44-8949-F24CBF46343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CF2260B8-55D1-844D-AE9E-1A9A6183802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099273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black box) over image(s)_black">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7" name="Footer Placeholder">
            <a:extLst>
              <a:ext uri="{FF2B5EF4-FFF2-40B4-BE49-F238E27FC236}">
                <a16:creationId xmlns:a16="http://schemas.microsoft.com/office/drawing/2014/main" id="{9A68689A-D58F-5746-97FD-655CA4EF769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4EC8B29-4CB2-3646-8700-82A7538837C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382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398"/>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0145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ext (black box) over image(s)_black">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DAE5FA1B-C5AC-6F49-A972-36077372529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3B060F95-945E-C141-8064-3D182FC698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801712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xes (4 tall)_black">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2E390A72-A73E-4747-BC36-67E5EB6144A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8B108D3-4297-664B-A175-D2874BEE9B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205203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text (1/4), content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80080"/>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80080"/>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CA2A2796-49F6-D44E-AC0C-025D14682C2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0D1F1ECC-4324-4C4E-896C-AF1D8A5BC6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25280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text (1/4), blank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C3815AFE-8CCF-634C-802D-1694DDD1474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EA04AF1A-FDC6-D849-AE63-1B48A0E7992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428926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0A77B7-B2B0-0345-BCE4-3D2D0E1467A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45D7BCB3-1B89-AB49-A0F3-0CA422F4126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50686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ase study 2: title, text (2/4), quote (2/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4211" y="1631529"/>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297788FA-AD01-044F-9CDB-76B8A1B5411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658A9D14-B346-0D42-9815-14EB4175056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69590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able_black">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8" name="Footer Placeholder">
            <a:extLst>
              <a:ext uri="{FF2B5EF4-FFF2-40B4-BE49-F238E27FC236}">
                <a16:creationId xmlns:a16="http://schemas.microsoft.com/office/drawing/2014/main" id="{B5C74CE5-1D27-8445-819E-222C20AAFEF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5F534A2F-0A1A-DB42-B8CE-DF0428C7B5B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460541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with footer)_black">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A1663ABD-D72E-FD45-96F8-0C84FE1769C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57B03A4C-E6CE-4D43-B273-6CCFFA32CEEB}"/>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624137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no footer)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18898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7240"/>
            <a:ext cx="5510784"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54276"/>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3113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0010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ibm sign-off_black">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5" y="3087489"/>
            <a:ext cx="1722793" cy="683025"/>
          </a:xfrm>
          <a:prstGeom prst="rect">
            <a:avLst/>
          </a:prstGeom>
        </p:spPr>
      </p:pic>
      <p:sp>
        <p:nvSpPr>
          <p:cNvPr id="5" name="Footer Placeholder">
            <a:extLst>
              <a:ext uri="{FF2B5EF4-FFF2-40B4-BE49-F238E27FC236}">
                <a16:creationId xmlns:a16="http://schemas.microsoft.com/office/drawing/2014/main" id="{EA5703CD-FB5A-0B42-B633-68EA4B13641E}"/>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7" name="Slide Number Placeholder">
            <a:extLst>
              <a:ext uri="{FF2B5EF4-FFF2-40B4-BE49-F238E27FC236}">
                <a16:creationId xmlns:a16="http://schemas.microsoft.com/office/drawing/2014/main" id="{43A7049D-ACFA-7C4E-A59A-F1948902CFD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48410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v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226133870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ivid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816775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460528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act, number_lt_gray">
    <p:spTree>
      <p:nvGrpSpPr>
        <p:cNvPr id="1" name=""/>
        <p:cNvGrpSpPr/>
        <p:nvPr/>
      </p:nvGrpSpPr>
      <p:grpSpPr>
        <a:xfrm>
          <a:off x="0" y="0"/>
          <a:ext cx="0" cy="0"/>
          <a:chOff x="0" y="0"/>
          <a:chExt cx="0" cy="0"/>
        </a:xfrm>
      </p:grpSpPr>
      <p:sp>
        <p:nvSpPr>
          <p:cNvPr id="2" name="Title"/>
          <p:cNvSpPr>
            <a:spLocks noGrp="1"/>
          </p:cNvSpPr>
          <p:nvPr>
            <p:ph type="title"/>
          </p:nvPr>
        </p:nvSpPr>
        <p:spPr>
          <a:xfrm>
            <a:off x="292608" y="282615"/>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465181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act, number, half-image (bleeds)_lt_gray">
    <p:spTree>
      <p:nvGrpSpPr>
        <p:cNvPr id="1" name=""/>
        <p:cNvGrpSpPr/>
        <p:nvPr/>
      </p:nvGrpSpPr>
      <p:grpSpPr>
        <a:xfrm>
          <a:off x="0" y="0"/>
          <a:ext cx="0" cy="0"/>
          <a:chOff x="0" y="0"/>
          <a:chExt cx="0" cy="0"/>
        </a:xfrm>
      </p:grpSpPr>
      <p:sp>
        <p:nvSpPr>
          <p:cNvPr id="2" name="Title"/>
          <p:cNvSpPr>
            <a:spLocks noGrp="1"/>
          </p:cNvSpPr>
          <p:nvPr>
            <p:ph type="title"/>
          </p:nvPr>
        </p:nvSpPr>
        <p:spPr>
          <a:xfrm>
            <a:off x="292608" y="282615"/>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728665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ig text_lt_gray">
    <p:spTree>
      <p:nvGrpSpPr>
        <p:cNvPr id="1" name=""/>
        <p:cNvGrpSpPr/>
        <p:nvPr/>
      </p:nvGrpSpPr>
      <p:grpSpPr>
        <a:xfrm>
          <a:off x="0" y="0"/>
          <a:ext cx="0" cy="0"/>
          <a:chOff x="0" y="0"/>
          <a:chExt cx="0" cy="0"/>
        </a:xfrm>
      </p:grpSpPr>
      <p:sp>
        <p:nvSpPr>
          <p:cNvPr id="2" name="Title"/>
          <p:cNvSpPr>
            <a:spLocks noGrp="1"/>
          </p:cNvSpPr>
          <p:nvPr>
            <p:ph type="title"/>
          </p:nvPr>
        </p:nvSpPr>
        <p:spPr>
          <a:xfrm>
            <a:off x="182882" y="110936"/>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22505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quot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8" y="258231"/>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91067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text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58231"/>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6892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7809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86076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0"/>
              </a:lnSpc>
              <a:spcAft>
                <a:spcPts val="2398"/>
              </a:spcAft>
              <a:defRPr sz="3197"/>
            </a:lvl1pPr>
          </a:lstStyle>
          <a:p>
            <a:pPr lvl="0"/>
            <a:r>
              <a:rPr lang="en-US" dirty="0"/>
              <a:t>Click to edit Master text styles</a:t>
            </a:r>
          </a:p>
        </p:txBody>
      </p:sp>
    </p:spTree>
    <p:extLst>
      <p:ext uri="{BB962C8B-B14F-4D97-AF65-F5344CB8AC3E}">
        <p14:creationId xmlns:p14="http://schemas.microsoft.com/office/powerpoint/2010/main" val="106379364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41523"/>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75453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text (four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98913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text,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958097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text (two narrow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428966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text (split background)_lt_gray">
    <p:spTree>
      <p:nvGrpSpPr>
        <p:cNvPr id="1" name=""/>
        <p:cNvGrpSpPr/>
        <p:nvPr/>
      </p:nvGrpSpPr>
      <p:grpSpPr>
        <a:xfrm>
          <a:off x="0" y="0"/>
          <a:ext cx="0" cy="0"/>
          <a:chOff x="0" y="0"/>
          <a:chExt cx="0" cy="0"/>
        </a:xfrm>
      </p:grpSpPr>
      <p:sp>
        <p:nvSpPr>
          <p:cNvPr id="2" name="Title"/>
          <p:cNvSpPr>
            <a:spLocks noGrp="1"/>
          </p:cNvSpPr>
          <p:nvPr>
            <p:ph type="title"/>
          </p:nvPr>
        </p:nvSpPr>
        <p:spPr>
          <a:xfrm>
            <a:off x="280418" y="258231"/>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686584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365419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half-blank area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500080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blank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702626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nsight, text, boxe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863085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3 med, 2 small)_lt_gray">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388D978A-E70B-3F48-9E54-6F6617C939D1}"/>
              </a:ext>
            </a:extLst>
          </p:cNvPr>
          <p:cNvSpPr>
            <a:spLocks noGrp="1"/>
          </p:cNvSpPr>
          <p:nvPr>
            <p:ph type="title"/>
          </p:nvPr>
        </p:nvSpPr>
        <p:spPr>
          <a:xfrm>
            <a:off x="0" y="-1"/>
            <a:ext cx="6096000" cy="3429001"/>
          </a:xfrm>
          <a:solidFill>
            <a:schemeClr val="accent2"/>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0" name="Content Placeholder 1">
            <a:extLst>
              <a:ext uri="{FF2B5EF4-FFF2-40B4-BE49-F238E27FC236}">
                <a16:creationId xmlns:a16="http://schemas.microsoft.com/office/drawing/2014/main" id="{7F979F7C-9B74-7849-A5E1-A6E0C0B8400A}"/>
              </a:ext>
            </a:extLst>
          </p:cNvPr>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0827ED4D-D458-B34B-B1CD-7F47F6696C13}"/>
              </a:ext>
            </a:extLst>
          </p:cNvPr>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4">
            <a:extLst>
              <a:ext uri="{FF2B5EF4-FFF2-40B4-BE49-F238E27FC236}">
                <a16:creationId xmlns:a16="http://schemas.microsoft.com/office/drawing/2014/main" id="{8C3C148C-E824-D040-ADD3-150EE8F8272D}"/>
              </a:ext>
            </a:extLst>
          </p:cNvPr>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1510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6455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1 large, 4 small)_lt_gray">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1A409A5-CE53-8748-9249-7217CC70C083}"/>
              </a:ext>
            </a:extLst>
          </p:cNvPr>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55071D06-F818-014A-A534-E928F7EC9BB4}"/>
              </a:ext>
            </a:extLst>
          </p:cNvPr>
          <p:cNvSpPr>
            <a:spLocks noGrp="1"/>
          </p:cNvSpPr>
          <p:nvPr>
            <p:ph sz="quarter" idx="19"/>
          </p:nvPr>
        </p:nvSpPr>
        <p:spPr>
          <a:xfrm>
            <a:off x="3048001" y="3426885"/>
            <a:ext cx="3048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B630C9F7-D115-6F4D-820F-AA7DB0FA031D}"/>
              </a:ext>
            </a:extLst>
          </p:cNvPr>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6" name="Content Placeholder 4">
            <a:extLst>
              <a:ext uri="{FF2B5EF4-FFF2-40B4-BE49-F238E27FC236}">
                <a16:creationId xmlns:a16="http://schemas.microsoft.com/office/drawing/2014/main" id="{E2A3DF9A-F693-F248-B673-B40485F7099A}"/>
              </a:ext>
            </a:extLst>
          </p:cNvPr>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691653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black box) over image(s)_lt_gray">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58700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ext (black box) over image(s)_lt_gray">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70249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4 tall)_lt_gray">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339D6F38-CF1A-314D-A225-F159AE3864FA}"/>
              </a:ext>
            </a:extLst>
          </p:cNvPr>
          <p:cNvSpPr>
            <a:spLocks noGrp="1"/>
          </p:cNvSpPr>
          <p:nvPr>
            <p:ph sz="quarter" idx="12"/>
          </p:nvPr>
        </p:nvSpPr>
        <p:spPr>
          <a:xfrm>
            <a:off x="0" y="0"/>
            <a:ext cx="3048000" cy="6864096"/>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8C6E7B7-1FBC-F74E-B828-53F582FEEC6E}"/>
              </a:ext>
            </a:extLst>
          </p:cNvPr>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4C0AD93-BD3B-4D4C-AD31-7915ABCABA0F}"/>
              </a:ext>
            </a:extLst>
          </p:cNvPr>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6BE966B3-B41C-8F4C-AC37-51C036B0C70A}"/>
              </a:ext>
            </a:extLst>
          </p:cNvPr>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00689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text (1/4), content (3/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78099"/>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588882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text (1/4), blank (3/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052420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8099"/>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060150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ase study 2: title, text (2/4), quote (2/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74217" y="1631529"/>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042876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able_lt_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010498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with footer)_lt_gray">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73114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16420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no footer)_lt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5567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hank you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59405"/>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814290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ibm sign-off_lt_gray">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590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35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8"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5"/>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747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073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idx="1"/>
          </p:nvPr>
        </p:nvSpPr>
        <p:spPr/>
        <p:txBody>
          <a:bodyPr/>
          <a:lstStyle>
            <a:lvl1pPr>
              <a:spcBef>
                <a:spcPts val="1240"/>
              </a:spcBef>
              <a:spcAft>
                <a:spcPts val="67"/>
              </a:spcAft>
              <a:defRPr>
                <a:latin typeface="Arial"/>
                <a:cs typeface="Arial"/>
              </a:defRPr>
            </a:lvl1pPr>
            <a:lvl2pPr marL="1075170" indent="-465585">
              <a:buClr>
                <a:srgbClr val="ED6929"/>
              </a:buClr>
              <a:buSzPct val="70000"/>
              <a:buFont typeface="Courier New"/>
              <a:buChar char="o"/>
              <a:defRPr sz="2667">
                <a:latin typeface="Arial"/>
                <a:cs typeface="Arial"/>
              </a:defRPr>
            </a:lvl2pPr>
            <a:lvl3pPr marL="1604358" indent="-385189">
              <a:buClr>
                <a:srgbClr val="ED6929"/>
              </a:buClr>
              <a:buSzPct val="100000"/>
              <a:buFont typeface="Arial"/>
              <a:buChar char="•"/>
              <a:defRPr sz="2133">
                <a:latin typeface="Arial"/>
                <a:cs typeface="Arial"/>
              </a:defRPr>
            </a:lvl3pPr>
            <a:lvl4pPr marL="2213943" indent="-385189">
              <a:buClr>
                <a:srgbClr val="ED6929"/>
              </a:buClr>
              <a:buSzPct val="75000"/>
              <a:buFont typeface="Courier New"/>
              <a:buChar char="o"/>
              <a:defRPr sz="2133">
                <a:latin typeface="Arial"/>
                <a:cs typeface="Arial"/>
              </a:defRPr>
            </a:lvl4pPr>
            <a:lvl5pPr marL="2823528" indent="-385189">
              <a:buClr>
                <a:srgbClr val="ED6929"/>
              </a:buClr>
              <a:buSzPct val="85000"/>
              <a:buFont typeface="Arial"/>
              <a:buChar char="•"/>
              <a:defRPr sz="2133">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2094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417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0"/>
            <a:ext cx="6096000" cy="3429000"/>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hasCustomPrompt="1"/>
          </p:nvPr>
        </p:nvSpPr>
        <p:spPr>
          <a:xfrm>
            <a:off x="6096000" y="3426884"/>
            <a:ext cx="6096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266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hasCustomPrompt="1"/>
          </p:nvPr>
        </p:nvSpPr>
        <p:spPr>
          <a:xfrm>
            <a:off x="6096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2"/>
          </a:xfrm>
          <a:solidFill>
            <a:schemeClr val="accent1"/>
          </a:solidFill>
        </p:spPr>
        <p:txBody>
          <a:bodyPr lIns="411480" tIns="347472" rIns="228600" bIns="228600"/>
          <a:lstStyle>
            <a:lvl1pPr>
              <a:lnSpc>
                <a:spcPts val="3730"/>
              </a:lnSpc>
              <a:defRPr>
                <a:solidFill>
                  <a:schemeClr val="bg1"/>
                </a:solidFill>
              </a:defRPr>
            </a:lvl1pPr>
          </a:lstStyle>
          <a:p>
            <a:r>
              <a:rPr lang="en-US" dirty="0"/>
              <a:t>Click to edit Master title style</a:t>
            </a:r>
          </a:p>
        </p:txBody>
      </p:sp>
      <p:sp>
        <p:nvSpPr>
          <p:cNvPr id="11" name="Content Placeholder 10"/>
          <p:cNvSpPr>
            <a:spLocks noGrp="1"/>
          </p:cNvSpPr>
          <p:nvPr>
            <p:ph sz="quarter" idx="18" hasCustomPrompt="1"/>
          </p:nvPr>
        </p:nvSpPr>
        <p:spPr>
          <a:xfrm>
            <a:off x="9144000" y="0"/>
            <a:ext cx="3048000" cy="3429000"/>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hasCustomPrompt="1"/>
          </p:nvPr>
        </p:nvSpPr>
        <p:spPr>
          <a:xfrm>
            <a:off x="6096000" y="3426884"/>
            <a:ext cx="6096000" cy="3431116"/>
          </a:xfrm>
          <a:solidFill>
            <a:schemeClr val="accent1"/>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hasCustomPrompt="1"/>
          </p:nvPr>
        </p:nvSpPr>
        <p:spPr>
          <a:xfrm>
            <a:off x="0" y="3426884"/>
            <a:ext cx="6096000" cy="3431116"/>
          </a:xfrm>
          <a:solidFill>
            <a:schemeClr val="accent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563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hasCustomPrompt="1"/>
          </p:nvPr>
        </p:nvSpPr>
        <p:spPr>
          <a:xfrm>
            <a:off x="6096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hasCustomPrompt="1"/>
          </p:nvPr>
        </p:nvSpPr>
        <p:spPr>
          <a:xfrm>
            <a:off x="9144000" y="3426883"/>
            <a:ext cx="3048000" cy="3431117"/>
          </a:xfrm>
          <a:solidFill>
            <a:schemeClr val="accent4"/>
          </a:solidFill>
          <a:ln>
            <a:noFill/>
          </a:ln>
        </p:spPr>
        <p:txBody>
          <a:bodyPr lIns="457200" tIns="38404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hasCustomPrompt="1"/>
          </p:nvPr>
        </p:nvSpPr>
        <p:spPr>
          <a:xfrm>
            <a:off x="3048001" y="3426884"/>
            <a:ext cx="3048000" cy="3431116"/>
          </a:xfrm>
          <a:solidFill>
            <a:schemeClr val="accent4"/>
          </a:solidFill>
          <a:ln>
            <a:noFill/>
          </a:ln>
        </p:spPr>
        <p:txBody>
          <a:bodyPr lIns="457200" tIns="38404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hasCustomPrompt="1"/>
          </p:nvPr>
        </p:nvSpPr>
        <p:spPr>
          <a:xfrm>
            <a:off x="0" y="3426884"/>
            <a:ext cx="3048000" cy="3431116"/>
          </a:xfrm>
          <a:solidFill>
            <a:schemeClr val="accent4"/>
          </a:solidFill>
        </p:spPr>
        <p:txBody>
          <a:bodyPr lIns="457200" tIns="38404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12192000" cy="3425950"/>
          </a:xfrm>
          <a:solidFill>
            <a:schemeClr val="accent1"/>
          </a:solidFill>
        </p:spPr>
        <p:txBody>
          <a:bodyPr lIns="384048" tIns="292608" rIns="228600" bIns="228600"/>
          <a:lstStyle>
            <a:lvl1pPr>
              <a:lnSpc>
                <a:spcPts val="7193"/>
              </a:lnSpc>
              <a:defRPr sz="6394">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4412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411480" tIns="347472"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527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hasCustomPrompt="1"/>
          </p:nvPr>
        </p:nvSpPr>
        <p:spPr>
          <a:xfrm>
            <a:off x="304888" y="5130800"/>
            <a:ext cx="5486312" cy="863600"/>
          </a:xfrm>
          <a:solidFill>
            <a:schemeClr val="accent1"/>
          </a:solidFill>
        </p:spPr>
        <p:txBody>
          <a:bodyPr lIns="0" tIns="201168" rIns="0" bIns="228600"/>
          <a:lstStyle>
            <a:lvl1pPr>
              <a:lnSpc>
                <a:spcPts val="2131"/>
              </a:lnSpc>
              <a:buClr>
                <a:schemeClr val="bg1"/>
              </a:buClr>
              <a:defRPr>
                <a:solidFill>
                  <a:schemeClr val="bg1"/>
                </a:solidFill>
              </a:defRPr>
            </a:lvl1pPr>
            <a:lvl2pPr>
              <a:lnSpc>
                <a:spcPts val="2131"/>
              </a:lnSpc>
              <a:buClr>
                <a:schemeClr val="bg1"/>
              </a:buClr>
              <a:defRPr sz="1199">
                <a:solidFill>
                  <a:schemeClr val="bg1"/>
                </a:solidFill>
              </a:defRPr>
            </a:lvl2pPr>
            <a:lvl3pPr>
              <a:lnSpc>
                <a:spcPts val="2131"/>
              </a:lnSpc>
              <a:buClr>
                <a:schemeClr val="bg1"/>
              </a:buClr>
              <a:defRPr sz="1199">
                <a:solidFill>
                  <a:schemeClr val="bg1"/>
                </a:solidFill>
              </a:defRPr>
            </a:lvl3pPr>
            <a:lvl4pPr>
              <a:lnSpc>
                <a:spcPts val="2131"/>
              </a:lnSpc>
              <a:buClr>
                <a:schemeClr val="bg1"/>
              </a:buClr>
              <a:defRPr sz="1199">
                <a:solidFill>
                  <a:schemeClr val="bg1"/>
                </a:solidFill>
              </a:defRPr>
            </a:lvl4pPr>
            <a:lvl5pPr>
              <a:lnSpc>
                <a:spcPts val="2131"/>
              </a:lnSpc>
              <a:buClr>
                <a:schemeClr val="bg1"/>
              </a:buClr>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7220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hasCustomPrompt="1"/>
          </p:nvPr>
        </p:nvSpPr>
        <p:spPr>
          <a:xfrm>
            <a:off x="0" y="0"/>
            <a:ext cx="3048000" cy="6864096"/>
          </a:xfrm>
          <a:solidFill>
            <a:schemeClr val="accent1"/>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hasCustomPrompt="1"/>
          </p:nvPr>
        </p:nvSpPr>
        <p:spPr>
          <a:xfrm>
            <a:off x="3048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hasCustomPrompt="1"/>
          </p:nvPr>
        </p:nvSpPr>
        <p:spPr>
          <a:xfrm>
            <a:off x="6096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hasCustomPrompt="1"/>
          </p:nvPr>
        </p:nvSpPr>
        <p:spPr>
          <a:xfrm>
            <a:off x="9144000" y="0"/>
            <a:ext cx="3048000" cy="6864096"/>
          </a:xfrm>
          <a:solidFill>
            <a:schemeClr val="accent4"/>
          </a:solidFill>
        </p:spPr>
        <p:txBody>
          <a:bodyPr lIns="457200" tIns="38404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262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490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4879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a:latin typeface="Trebuchet MS"/>
                <a:cs typeface="Trebuchet MS"/>
              </a:defRPr>
            </a:lvl1pPr>
          </a:lstStyle>
          <a:p>
            <a:r>
              <a:rPr lang="en-US" dirty="0"/>
              <a:t>Click to edit child title style</a:t>
            </a:r>
          </a:p>
        </p:txBody>
      </p:sp>
      <p:sp>
        <p:nvSpPr>
          <p:cNvPr id="3" name="Content Placeholder 2"/>
          <p:cNvSpPr>
            <a:spLocks noGrp="1"/>
          </p:cNvSpPr>
          <p:nvPr>
            <p:ph sz="half" idx="1"/>
          </p:nvPr>
        </p:nvSpPr>
        <p:spPr>
          <a:xfrm>
            <a:off x="609600" y="1600201"/>
            <a:ext cx="5384800" cy="4525963"/>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spcAft>
                <a:spcPts val="67"/>
              </a:spcAft>
              <a:defRPr sz="2667">
                <a:latin typeface="Arial"/>
                <a:cs typeface="Arial"/>
              </a:defRPr>
            </a:lvl1pPr>
            <a:lvl2pPr marL="1066773" indent="-457189">
              <a:buClr>
                <a:srgbClr val="ED6929"/>
              </a:buClr>
              <a:buFont typeface="Arial"/>
              <a:buChar char="•"/>
              <a:defRPr sz="2667">
                <a:latin typeface="Arial"/>
                <a:cs typeface="Arial"/>
              </a:defRPr>
            </a:lvl2pPr>
            <a:lvl3pPr marL="1676358" indent="-457189">
              <a:buClr>
                <a:srgbClr val="ED6929"/>
              </a:buClr>
              <a:buFont typeface="Arial"/>
              <a:buChar char="•"/>
              <a:defRPr sz="2133">
                <a:latin typeface="Arial"/>
                <a:cs typeface="Arial"/>
              </a:defRPr>
            </a:lvl3pPr>
            <a:lvl4pPr marL="2209745" indent="-380990">
              <a:buClr>
                <a:srgbClr val="ED6929"/>
              </a:buClr>
              <a:buFont typeface="Arial"/>
              <a:buChar char="•"/>
              <a:defRPr sz="2133">
                <a:latin typeface="Arial"/>
                <a:cs typeface="Arial"/>
              </a:defRPr>
            </a:lvl4pPr>
            <a:lvl5pPr marL="2819330" indent="-380990">
              <a:buClr>
                <a:srgbClr val="ED6929"/>
              </a:buClr>
              <a:buFont typeface="Arial"/>
              <a:buChar char="•"/>
              <a:defRPr sz="2133">
                <a:latin typeface="Arial"/>
                <a:cs typeface="Aria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329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0"/>
              </a:lnSpc>
              <a:spcAft>
                <a:spcPts val="2398"/>
              </a:spcAft>
              <a:defRPr sz="3197"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8188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5"/>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5"/>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893893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9666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3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2"/>
            </a:lvl1pPr>
            <a:lvl2pPr marL="0" indent="0">
              <a:spcBef>
                <a:spcPts val="0"/>
              </a:spcBef>
              <a:buNone/>
              <a:defRPr/>
            </a:lvl2pPr>
            <a:lvl3pPr marL="268547" indent="0">
              <a:buNone/>
              <a:defRPr/>
            </a:lvl3pPr>
            <a:lvl4pPr marL="579387" indent="0">
              <a:buNone/>
              <a:defRPr/>
            </a:lvl4pPr>
            <a:lvl5pPr marL="841591" indent="0">
              <a:buNone/>
              <a:defRPr/>
            </a:lvl5pPr>
          </a:lstStyle>
          <a:p>
            <a:pPr lvl="0"/>
            <a:r>
              <a:rPr lang="en-US" dirty="0"/>
              <a:t>Click to edit Master text styles</a:t>
            </a:r>
          </a:p>
        </p:txBody>
      </p:sp>
    </p:spTree>
    <p:extLst>
      <p:ext uri="{BB962C8B-B14F-4D97-AF65-F5344CB8AC3E}">
        <p14:creationId xmlns:p14="http://schemas.microsoft.com/office/powerpoint/2010/main" val="614487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vl1pPr>
          </a:lstStyle>
          <a:p>
            <a:r>
              <a:rPr lang="en-US" dirty="0"/>
              <a:t>IBM Developer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467"/>
            <a:ext cx="1704293" cy="675067"/>
          </a:xfrm>
          <a:prstGeom prst="rect">
            <a:avLst/>
          </a:prstGeom>
        </p:spPr>
      </p:pic>
    </p:spTree>
    <p:extLst>
      <p:ext uri="{BB962C8B-B14F-4D97-AF65-F5344CB8AC3E}">
        <p14:creationId xmlns:p14="http://schemas.microsoft.com/office/powerpoint/2010/main" val="2630609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1371764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11847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23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child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spcAft>
                <a:spcPts val="67"/>
              </a:spcAft>
              <a:defRPr sz="2667">
                <a:latin typeface="Arial"/>
                <a:cs typeface="Arial"/>
              </a:defRPr>
            </a:lvl1pPr>
            <a:lvl2pPr marL="990575" indent="-380990">
              <a:buClr>
                <a:srgbClr val="ED6929"/>
              </a:buClr>
              <a:buFont typeface="Arial"/>
              <a:buChar char="•"/>
              <a:defRPr sz="2667">
                <a:latin typeface="Arial"/>
                <a:cs typeface="Arial"/>
              </a:defRPr>
            </a:lvl2pPr>
            <a:lvl3pPr marL="1523962" indent="-304792">
              <a:buClr>
                <a:srgbClr val="ED6929"/>
              </a:buClr>
              <a:buFont typeface="Arial"/>
              <a:buChar char="•"/>
              <a:defRPr sz="2133">
                <a:latin typeface="Arial"/>
                <a:cs typeface="Arial"/>
              </a:defRPr>
            </a:lvl3pPr>
            <a:lvl4pPr marL="2133547" indent="-304792">
              <a:buClr>
                <a:srgbClr val="ED6929"/>
              </a:buClr>
              <a:buFont typeface="Arial"/>
              <a:buChar char="•"/>
              <a:defRPr sz="2133">
                <a:latin typeface="Arial"/>
                <a:cs typeface="Arial"/>
              </a:defRPr>
            </a:lvl4pPr>
            <a:lvl5pPr marL="2743131" indent="-304792">
              <a:buClr>
                <a:srgbClr val="ED6929"/>
              </a:buClr>
              <a:buFont typeface="Arial"/>
              <a:buChar char="•"/>
              <a:defRPr sz="2133">
                <a:latin typeface="Arial"/>
                <a:cs typeface="Aria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5412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154204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4093737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0281632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257797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736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70422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381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735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59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400" b="0" i="0">
                <a:latin typeface="Trebuchet MS" panose="020B0703020202090204" pitchFamily="34" charset="0"/>
              </a:defRPr>
            </a:lvl1pPr>
          </a:lstStyle>
          <a:p>
            <a:r>
              <a:rPr lang="en-US" dirty="0"/>
              <a:t>Click to edit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654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511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429038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1832336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090090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17305754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29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479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164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6359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39445323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6439122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881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6715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00327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488954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9956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9452312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Tree>
    <p:extLst>
      <p:ext uri="{BB962C8B-B14F-4D97-AF65-F5344CB8AC3E}">
        <p14:creationId xmlns:p14="http://schemas.microsoft.com/office/powerpoint/2010/main" val="37528256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42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BBCD55-C95E-4469-AF17-40584BEBF885}"/>
              </a:ext>
            </a:extLst>
          </p:cNvPr>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EF1A0917-C89A-4367-AA6B-84B111B3A841}" type="slidenum">
              <a:rPr lang="en-US" altLang="en-US" sz="800" smtClean="0">
                <a:solidFill>
                  <a:srgbClr val="5A5A5A"/>
                </a:solidFill>
                <a:cs typeface="Arial" panose="020B0604020202020204" pitchFamily="34" charset="0"/>
              </a:rPr>
              <a:pPr>
                <a:defRPr/>
              </a:pPr>
              <a:t>‹#›</a:t>
            </a:fld>
            <a:endParaRPr lang="en-US" altLang="en-US" sz="800">
              <a:solidFill>
                <a:srgbClr val="5A5A5A"/>
              </a:solidFill>
              <a:cs typeface="Arial" panose="020B0604020202020204" pitchFamily="34" charset="0"/>
            </a:endParaRPr>
          </a:p>
        </p:txBody>
      </p:sp>
      <p:sp>
        <p:nvSpPr>
          <p:cNvPr id="4" name="Rectangle 3">
            <a:extLst>
              <a:ext uri="{FF2B5EF4-FFF2-40B4-BE49-F238E27FC236}">
                <a16:creationId xmlns:a16="http://schemas.microsoft.com/office/drawing/2014/main" id="{3F1D6244-5931-4428-ADC4-0094A596AE8D}"/>
              </a:ext>
            </a:extLst>
          </p:cNvPr>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Page</a:t>
            </a:r>
          </a:p>
        </p:txBody>
      </p:sp>
      <p:sp>
        <p:nvSpPr>
          <p:cNvPr id="5" name="Rectangle 4">
            <a:extLst>
              <a:ext uri="{FF2B5EF4-FFF2-40B4-BE49-F238E27FC236}">
                <a16:creationId xmlns:a16="http://schemas.microsoft.com/office/drawing/2014/main" id="{22A3E788-D803-4638-99EC-186245B37474}"/>
              </a:ext>
            </a:extLst>
          </p:cNvPr>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cs typeface="Arial" panose="020B0604020202020204" pitchFamily="34" charset="0"/>
              </a:rPr>
              <a:t>© 2017 IBM Corporation</a:t>
            </a:r>
          </a:p>
        </p:txBody>
      </p:sp>
      <p:sp>
        <p:nvSpPr>
          <p:cNvPr id="2" name="Title 1"/>
          <p:cNvSpPr>
            <a:spLocks noGrp="1"/>
          </p:cNvSpPr>
          <p:nvPr>
            <p:ph type="title"/>
          </p:nvPr>
        </p:nvSpPr>
        <p:spPr>
          <a:xfrm>
            <a:off x="790955" y="787806"/>
            <a:ext cx="7267575" cy="1453389"/>
          </a:xfrm>
        </p:spPr>
        <p:txBody>
          <a:bodyPr>
            <a:spAutoFit/>
          </a:bodyPr>
          <a:lstStyle>
            <a:lvl1pPr algn="l" defTabSz="1219170" rtl="0" eaLnBrk="1" latinLnBrk="0" hangingPunct="1">
              <a:lnSpc>
                <a:spcPts val="5600"/>
              </a:lnSpc>
              <a:spcBef>
                <a:spcPct val="0"/>
              </a:spcBef>
              <a:buNone/>
              <a:defRPr lang="en-US" sz="5333" kern="1200" baseline="0" dirty="0">
                <a:solidFill>
                  <a:schemeClr val="accent5"/>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2205198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879218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53446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defTabSz="914377"/>
            <a:r>
              <a:rPr lang="en-US">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p>
            <a:pPr defTabSz="914377"/>
            <a:fld id="{59395FB3-9C97-154F-86B2-7E381B951268}" type="slidenum">
              <a:rPr lang="en-US" smtClean="0">
                <a:solidFill>
                  <a:srgbClr val="000000"/>
                </a:solidFill>
              </a:rPr>
              <a:pPr defTabSz="914377"/>
              <a:t>‹#›</a:t>
            </a:fld>
            <a:endParaRPr lang="en-US" dirty="0">
              <a:solidFill>
                <a:srgbClr val="000000"/>
              </a:solidFill>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3706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defTabSz="914377"/>
            <a:fld id="{250E61B8-F2CB-514A-828C-EF75337CCD7A}" type="slidenum">
              <a:rPr lang="en-US" altLang="en-US" smtClean="0">
                <a:solidFill>
                  <a:srgbClr val="FFFFFF"/>
                </a:solidFill>
              </a:rPr>
              <a:pPr defTabSz="914377"/>
              <a:t>‹#›</a:t>
            </a:fld>
            <a:endParaRPr lang="en-US" altLang="en-US" dirty="0">
              <a:solidFill>
                <a:srgbClr val="FFFFFF"/>
              </a:solidFill>
            </a:endParaRPr>
          </a:p>
        </p:txBody>
      </p:sp>
      <p:sp>
        <p:nvSpPr>
          <p:cNvPr id="4" name="Footer Placeholder 8"/>
          <p:cNvSpPr>
            <a:spLocks noGrp="1"/>
          </p:cNvSpPr>
          <p:nvPr>
            <p:ph type="ftr" sz="quarter" idx="11"/>
          </p:nvPr>
        </p:nvSpPr>
        <p:spPr/>
        <p:txBody>
          <a:bodyPr/>
          <a:lstStyle>
            <a:lvl1pPr>
              <a:defRPr/>
            </a:lvl1pPr>
          </a:lstStyle>
          <a:p>
            <a:pPr defTabSz="914377"/>
            <a:r>
              <a:rPr lang="de-DE" altLang="en-US">
                <a:solidFill>
                  <a:srgbClr val="FFFFFF"/>
                </a:solidFill>
              </a:rPr>
              <a:t>Group Name / DOC ID / Month XX, 2017</a:t>
            </a:r>
            <a:endParaRPr lang="en-US" altLang="en-US" dirty="0">
              <a:solidFill>
                <a:srgbClr val="FFFFFF"/>
              </a:solidFill>
            </a:endParaRPr>
          </a:p>
        </p:txBody>
      </p:sp>
    </p:spTree>
    <p:extLst>
      <p:ext uri="{BB962C8B-B14F-4D97-AF65-F5344CB8AC3E}">
        <p14:creationId xmlns:p14="http://schemas.microsoft.com/office/powerpoint/2010/main" val="21739958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a:ext>
            </a:extLst>
          </a:blip>
          <a:srcRect l="18001" t="20400" r="17675" b="20719"/>
          <a:stretch/>
        </p:blipFill>
        <p:spPr>
          <a:xfrm>
            <a:off x="5956301" y="540364"/>
            <a:ext cx="5729895" cy="4916867"/>
          </a:xfrm>
          <a:prstGeom prst="rect">
            <a:avLst/>
          </a:prstGeom>
        </p:spPr>
      </p:pic>
    </p:spTree>
    <p:extLst>
      <p:ext uri="{BB962C8B-B14F-4D97-AF65-F5344CB8AC3E}">
        <p14:creationId xmlns:p14="http://schemas.microsoft.com/office/powerpoint/2010/main" val="9527219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0007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51885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5486400" cy="182880"/>
          </a:xfrm>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3933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083118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7439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8345566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2871769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8036355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8438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1" y="1498600"/>
            <a:ext cx="567457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199376" y="1498600"/>
            <a:ext cx="567457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5029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2" y="268224"/>
            <a:ext cx="11569145"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304802" y="1498600"/>
            <a:ext cx="3690281"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238052" y="1498600"/>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8183666" y="1500369"/>
            <a:ext cx="3690281"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6516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40131129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622475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Tree>
    <p:extLst>
      <p:ext uri="{BB962C8B-B14F-4D97-AF65-F5344CB8AC3E}">
        <p14:creationId xmlns:p14="http://schemas.microsoft.com/office/powerpoint/2010/main" val="5411568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40486690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February 2019 / © 2019 IBM Corporation</a:t>
            </a:r>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304800" y="268224"/>
            <a:ext cx="5486400" cy="114096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3200"/>
              <a:t>Click to edit Master title style</a:t>
            </a:r>
            <a:endParaRPr lang="en-US" sz="3200" dirty="0"/>
          </a:p>
        </p:txBody>
      </p:sp>
    </p:spTree>
    <p:extLst>
      <p:ext uri="{BB962C8B-B14F-4D97-AF65-F5344CB8AC3E}">
        <p14:creationId xmlns:p14="http://schemas.microsoft.com/office/powerpoint/2010/main" val="196479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 Id="rId3"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theme" Target="../theme/theme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 Id="rId3"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theme" Target="../theme/theme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6.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8" Type="http://schemas.openxmlformats.org/officeDocument/2006/relationships/slideLayout" Target="../slideLayouts/slideLayout1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6" Type="http://schemas.openxmlformats.org/officeDocument/2006/relationships/image" Target="../media/image2.pn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1.pn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theme" Target="../theme/theme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theme" Target="../theme/theme9.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53845931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4" r:id="rId8"/>
    <p:sldLayoutId id="2147483715" r:id="rId9"/>
    <p:sldLayoutId id="2147483716" r:id="rId10"/>
    <p:sldLayoutId id="2147483717" r:id="rId11"/>
    <p:sldLayoutId id="2147483928" r:id="rId12"/>
    <p:sldLayoutId id="2147483929" r:id="rId13"/>
    <p:sldLayoutId id="2147483930" r:id="rId14"/>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7"/>
            <a:ext cx="5486312" cy="222250"/>
          </a:xfrm>
          <a:prstGeom prst="rect">
            <a:avLst/>
          </a:prstGeom>
        </p:spPr>
        <p:txBody>
          <a:bodyPr vert="horz" lIns="0" tIns="0" rIns="0" bIns="0" rtlCol="0" anchor="ctr"/>
          <a:lstStyle>
            <a:lvl1pPr marL="0" marR="0" indent="0" algn="l" defTabSz="913729"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IBM Developer / © 2019 IBM Corporation</a:t>
            </a:r>
          </a:p>
        </p:txBody>
      </p:sp>
      <p:sp>
        <p:nvSpPr>
          <p:cNvPr id="8" name="Slide Number Placeholder 7"/>
          <p:cNvSpPr>
            <a:spLocks noGrp="1"/>
          </p:cNvSpPr>
          <p:nvPr>
            <p:ph type="sldNum" sz="quarter" idx="4"/>
          </p:nvPr>
        </p:nvSpPr>
        <p:spPr>
          <a:xfrm>
            <a:off x="9448800" y="6383867"/>
            <a:ext cx="2438309" cy="222250"/>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3637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Lst>
  <p:hf hdr="0" dt="0"/>
  <p:txStyles>
    <p:titleStyle>
      <a:lvl1pPr algn="l" rtl="0" eaLnBrk="1" fontAlgn="base" hangingPunct="1">
        <a:lnSpc>
          <a:spcPts val="3730"/>
        </a:lnSpc>
        <a:spcBef>
          <a:spcPct val="0"/>
        </a:spcBef>
        <a:spcAft>
          <a:spcPts val="2398"/>
        </a:spcAft>
        <a:defRPr sz="3197"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35"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73"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07"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44"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ts val="2131"/>
        </a:lnSpc>
        <a:spcBef>
          <a:spcPts val="0"/>
        </a:spcBef>
        <a:spcAft>
          <a:spcPts val="799"/>
        </a:spcAft>
        <a:buClr>
          <a:schemeClr val="tx1"/>
        </a:buClr>
        <a:buSzPct val="90000"/>
        <a:buFont typeface="Wingdings" pitchFamily="2" charset="2"/>
        <a:buNone/>
        <a:defRPr sz="1598">
          <a:solidFill>
            <a:schemeClr val="bg1"/>
          </a:solidFill>
          <a:latin typeface="IBM Plex Sans" charset="0"/>
          <a:ea typeface="IBM Plex Sans" charset="0"/>
          <a:cs typeface="IBM Plex Sans" charset="0"/>
        </a:defRPr>
      </a:lvl1pPr>
      <a:lvl2pPr marL="228371" indent="-228371" algn="l" rtl="0" eaLnBrk="1" fontAlgn="base" hangingPunct="1">
        <a:lnSpc>
          <a:spcPts val="2131"/>
        </a:lnSpc>
        <a:spcBef>
          <a:spcPts val="0"/>
        </a:spcBef>
        <a:spcAft>
          <a:spcPts val="799"/>
        </a:spcAft>
        <a:buClr>
          <a:schemeClr val="bg1"/>
        </a:buClr>
        <a:buSzPct val="100000"/>
        <a:buFont typeface=".AppleSystemUIFont" charset="-120"/>
        <a:buChar char="–"/>
        <a:tabLst/>
        <a:defRPr sz="1598">
          <a:solidFill>
            <a:schemeClr val="bg1"/>
          </a:solidFill>
          <a:latin typeface="IBM Plex Sans" charset="0"/>
          <a:ea typeface="IBM Plex Sans" charset="0"/>
          <a:cs typeface="IBM Plex Sans" charset="0"/>
        </a:defRPr>
      </a:lvl2pPr>
      <a:lvl3pPr marL="456743" indent="-188196" algn="l" rtl="0" eaLnBrk="1" fontAlgn="base" hangingPunct="1">
        <a:lnSpc>
          <a:spcPts val="2131"/>
        </a:lnSpc>
        <a:spcBef>
          <a:spcPts val="0"/>
        </a:spcBef>
        <a:spcAft>
          <a:spcPts val="799"/>
        </a:spcAft>
        <a:buClr>
          <a:schemeClr val="bg1"/>
        </a:buClr>
        <a:buSzPct val="100000"/>
        <a:buFont typeface="Arial" panose="020B0604020202020204" pitchFamily="34" charset="0"/>
        <a:buChar char="•"/>
        <a:tabLst/>
        <a:defRPr sz="1598">
          <a:solidFill>
            <a:schemeClr val="bg1"/>
          </a:solidFill>
          <a:latin typeface="IBM Plex Sans" charset="0"/>
          <a:ea typeface="IBM Plex Sans" charset="0"/>
          <a:cs typeface="IBM Plex Sans" charset="0"/>
        </a:defRPr>
      </a:lvl3pPr>
      <a:lvl4pPr marL="837362" indent="-257975" algn="l" rtl="0" eaLnBrk="1" fontAlgn="base" hangingPunct="1">
        <a:lnSpc>
          <a:spcPts val="2131"/>
        </a:lnSpc>
        <a:spcBef>
          <a:spcPts val="0"/>
        </a:spcBef>
        <a:spcAft>
          <a:spcPts val="799"/>
        </a:spcAft>
        <a:buClr>
          <a:schemeClr val="bg1"/>
        </a:buClr>
        <a:buSzPct val="100000"/>
        <a:buFont typeface=".AppleSystemUIFont" charset="-120"/>
        <a:buChar char="–"/>
        <a:tabLst/>
        <a:defRPr sz="1598" baseline="0">
          <a:solidFill>
            <a:schemeClr val="bg1"/>
          </a:solidFill>
          <a:latin typeface="IBM Plex Sans" charset="0"/>
          <a:ea typeface="IBM Plex Sans" charset="0"/>
          <a:cs typeface="IBM Plex Sans" charset="0"/>
        </a:defRPr>
      </a:lvl4pPr>
      <a:lvl5pPr marL="1069962" indent="-228371" algn="l" rtl="0" eaLnBrk="1" fontAlgn="base" hangingPunct="1">
        <a:lnSpc>
          <a:spcPts val="2131"/>
        </a:lnSpc>
        <a:spcBef>
          <a:spcPts val="0"/>
        </a:spcBef>
        <a:spcAft>
          <a:spcPts val="799"/>
        </a:spcAft>
        <a:buClr>
          <a:schemeClr val="bg1"/>
        </a:buClr>
        <a:buFont typeface=".AppleSystemUIFont" charset="-120"/>
        <a:buChar char="»"/>
        <a:tabLst/>
        <a:defRPr sz="1598">
          <a:solidFill>
            <a:schemeClr val="bg1"/>
          </a:solidFill>
          <a:latin typeface="IBM Plex Sans" charset="0"/>
          <a:ea typeface="IBM Plex Sans" charset="0"/>
          <a:cs typeface="IBM Plex Sans" charset="0"/>
        </a:defRPr>
      </a:lvl5pPr>
      <a:lvl6pPr marL="2109490" indent="-172718" algn="l" rtl="0" eaLnBrk="1" fontAlgn="base" hangingPunct="1">
        <a:spcBef>
          <a:spcPct val="20000"/>
        </a:spcBef>
        <a:spcAft>
          <a:spcPct val="0"/>
        </a:spcAft>
        <a:buClr>
          <a:schemeClr val="bg1"/>
        </a:buClr>
        <a:buChar char="»"/>
        <a:defRPr sz="1690">
          <a:solidFill>
            <a:schemeClr val="bg1"/>
          </a:solidFill>
          <a:latin typeface="Arial" charset="0"/>
        </a:defRPr>
      </a:lvl6pPr>
      <a:lvl7pPr marL="2592426" indent="-172718" algn="l" rtl="0" eaLnBrk="1" fontAlgn="base" hangingPunct="1">
        <a:spcBef>
          <a:spcPct val="20000"/>
        </a:spcBef>
        <a:spcAft>
          <a:spcPct val="0"/>
        </a:spcAft>
        <a:buClr>
          <a:schemeClr val="bg1"/>
        </a:buClr>
        <a:buChar char="»"/>
        <a:defRPr sz="1690">
          <a:solidFill>
            <a:schemeClr val="bg1"/>
          </a:solidFill>
          <a:latin typeface="Arial" charset="0"/>
        </a:defRPr>
      </a:lvl7pPr>
      <a:lvl8pPr marL="3075363" indent="-172718" algn="l" rtl="0" eaLnBrk="1" fontAlgn="base" hangingPunct="1">
        <a:spcBef>
          <a:spcPct val="20000"/>
        </a:spcBef>
        <a:spcAft>
          <a:spcPct val="0"/>
        </a:spcAft>
        <a:buClr>
          <a:schemeClr val="bg1"/>
        </a:buClr>
        <a:buChar char="»"/>
        <a:defRPr sz="1690">
          <a:solidFill>
            <a:schemeClr val="bg1"/>
          </a:solidFill>
          <a:latin typeface="Arial" charset="0"/>
        </a:defRPr>
      </a:lvl8pPr>
      <a:lvl9pPr marL="3558299" indent="-172718"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73" rtl="0" eaLnBrk="1" latinLnBrk="0" hangingPunct="1">
        <a:defRPr sz="1902" kern="1200">
          <a:solidFill>
            <a:schemeClr val="tx1"/>
          </a:solidFill>
          <a:latin typeface="+mn-lt"/>
          <a:ea typeface="+mn-ea"/>
          <a:cs typeface="+mn-cs"/>
        </a:defRPr>
      </a:lvl1pPr>
      <a:lvl2pPr marL="482935" algn="l" defTabSz="965873" rtl="0" eaLnBrk="1" latinLnBrk="0" hangingPunct="1">
        <a:defRPr sz="1902" kern="1200">
          <a:solidFill>
            <a:schemeClr val="tx1"/>
          </a:solidFill>
          <a:latin typeface="+mn-lt"/>
          <a:ea typeface="+mn-ea"/>
          <a:cs typeface="+mn-cs"/>
        </a:defRPr>
      </a:lvl2pPr>
      <a:lvl3pPr marL="965873" algn="l" defTabSz="965873" rtl="0" eaLnBrk="1" latinLnBrk="0" hangingPunct="1">
        <a:defRPr sz="1902" kern="1200">
          <a:solidFill>
            <a:schemeClr val="tx1"/>
          </a:solidFill>
          <a:latin typeface="+mn-lt"/>
          <a:ea typeface="+mn-ea"/>
          <a:cs typeface="+mn-cs"/>
        </a:defRPr>
      </a:lvl3pPr>
      <a:lvl4pPr marL="1448807" algn="l" defTabSz="965873" rtl="0" eaLnBrk="1" latinLnBrk="0" hangingPunct="1">
        <a:defRPr sz="1902" kern="1200">
          <a:solidFill>
            <a:schemeClr val="tx1"/>
          </a:solidFill>
          <a:latin typeface="+mn-lt"/>
          <a:ea typeface="+mn-ea"/>
          <a:cs typeface="+mn-cs"/>
        </a:defRPr>
      </a:lvl4pPr>
      <a:lvl5pPr marL="1931744" algn="l" defTabSz="965873" rtl="0" eaLnBrk="1" latinLnBrk="0" hangingPunct="1">
        <a:defRPr sz="1902" kern="1200">
          <a:solidFill>
            <a:schemeClr val="tx1"/>
          </a:solidFill>
          <a:latin typeface="+mn-lt"/>
          <a:ea typeface="+mn-ea"/>
          <a:cs typeface="+mn-cs"/>
        </a:defRPr>
      </a:lvl5pPr>
      <a:lvl6pPr marL="2414680" algn="l" defTabSz="965873" rtl="0" eaLnBrk="1" latinLnBrk="0" hangingPunct="1">
        <a:defRPr sz="1902" kern="1200">
          <a:solidFill>
            <a:schemeClr val="tx1"/>
          </a:solidFill>
          <a:latin typeface="+mn-lt"/>
          <a:ea typeface="+mn-ea"/>
          <a:cs typeface="+mn-cs"/>
        </a:defRPr>
      </a:lvl6pPr>
      <a:lvl7pPr marL="2897615" algn="l" defTabSz="965873" rtl="0" eaLnBrk="1" latinLnBrk="0" hangingPunct="1">
        <a:defRPr sz="1902" kern="1200">
          <a:solidFill>
            <a:schemeClr val="tx1"/>
          </a:solidFill>
          <a:latin typeface="+mn-lt"/>
          <a:ea typeface="+mn-ea"/>
          <a:cs typeface="+mn-cs"/>
        </a:defRPr>
      </a:lvl7pPr>
      <a:lvl8pPr marL="3380551" algn="l" defTabSz="965873" rtl="0" eaLnBrk="1" latinLnBrk="0" hangingPunct="1">
        <a:defRPr sz="1902" kern="1200">
          <a:solidFill>
            <a:schemeClr val="tx1"/>
          </a:solidFill>
          <a:latin typeface="+mn-lt"/>
          <a:ea typeface="+mn-ea"/>
          <a:cs typeface="+mn-cs"/>
        </a:defRPr>
      </a:lvl8pPr>
      <a:lvl9pPr marL="3863487" algn="l" defTabSz="965873"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dirty="0"/>
          </a:p>
        </p:txBody>
      </p:sp>
    </p:spTree>
    <p:extLst>
      <p:ext uri="{BB962C8B-B14F-4D97-AF65-F5344CB8AC3E}">
        <p14:creationId xmlns:p14="http://schemas.microsoft.com/office/powerpoint/2010/main" val="25323585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IBM Cloud /  February 2019 / © 2019 IBM Corporation</a:t>
            </a:r>
            <a:endParaRPr lang="en-US">
              <a:solidFill>
                <a:srgbClr val="FFFFFF"/>
              </a:solidFill>
            </a:endParaRPr>
          </a:p>
        </p:txBody>
      </p:sp>
    </p:spTree>
    <p:extLst>
      <p:ext uri="{BB962C8B-B14F-4D97-AF65-F5344CB8AC3E}">
        <p14:creationId xmlns:p14="http://schemas.microsoft.com/office/powerpoint/2010/main" val="613553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5575620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33681875"/>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z="4800" dirty="0">
                <a:solidFill>
                  <a:srgbClr val="4A567D"/>
                </a:solidFill>
                <a:latin typeface="Trebuchet MS"/>
                <a:cs typeface="Trebuchet MS"/>
              </a:rPr>
              <a:t>Open Liberty Child Slide Title </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a:lnSpc>
                <a:spcPct val="110000"/>
              </a:lnSpc>
              <a:spcAft>
                <a:spcPts val="1100"/>
              </a:spcAft>
              <a:buClr>
                <a:srgbClr val="F27E35"/>
              </a:buClr>
              <a:buSzPct val="125000"/>
            </a:pPr>
            <a:r>
              <a:rPr lang="en-US" sz="2667" dirty="0">
                <a:latin typeface="Arial"/>
                <a:cs typeface="Arial"/>
              </a:rPr>
              <a:t>Text item thing blah blah blah</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Asdfadsfasd</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r>
              <a:rPr lang="en-US" sz="2133" dirty="0">
                <a:latin typeface="Arial"/>
                <a:cs typeface="Arial"/>
              </a:rPr>
              <a:t> to provide just the right terms to describe both the planning to provide just the right terms to describe both the planning a</a:t>
            </a:r>
          </a:p>
          <a:p>
            <a:pPr marL="285750" indent="-285750">
              <a:lnSpc>
                <a:spcPct val="110000"/>
              </a:lnSpc>
              <a:spcAft>
                <a:spcPts val="1100"/>
              </a:spcAft>
              <a:buClr>
                <a:srgbClr val="F27E35"/>
              </a:buClr>
              <a:buSzPct val="100000"/>
              <a:buFont typeface="Arial"/>
              <a:buChar char="•"/>
            </a:pPr>
            <a:r>
              <a:rPr lang="en-US" sz="2133" dirty="0" err="1">
                <a:latin typeface="Arial"/>
                <a:cs typeface="Arial"/>
              </a:rPr>
              <a:t>A;kdja;kldf</a:t>
            </a:r>
            <a:endParaRPr lang="en-US" sz="2133" dirty="0">
              <a:latin typeface="Arial"/>
              <a:cs typeface="Arial"/>
            </a:endParaRPr>
          </a:p>
          <a:p>
            <a:pPr marL="285750" indent="-285750">
              <a:lnSpc>
                <a:spcPct val="110000"/>
              </a:lnSpc>
              <a:spcAft>
                <a:spcPts val="1100"/>
              </a:spcAft>
              <a:buClr>
                <a:srgbClr val="F27E35"/>
              </a:buClr>
              <a:buSzPct val="100000"/>
              <a:buFont typeface="Arial"/>
              <a:buChar char="•"/>
            </a:pPr>
            <a:endParaRPr lang="en-US" sz="2133" dirty="0">
              <a:latin typeface="Arial"/>
              <a:cs typeface="Arial"/>
            </a:endParaRPr>
          </a:p>
        </p:txBody>
      </p:sp>
      <p:pic>
        <p:nvPicPr>
          <p:cNvPr id="11" name="Picture 10" descr="img_powerpoint_child_UFO_v4.png"/>
          <p:cNvPicPr>
            <a:picLocks noChangeAspect="1"/>
          </p:cNvPicPr>
          <p:nvPr userDrawn="1"/>
        </p:nvPicPr>
        <p:blipFill>
          <a:blip r:embed="rId15" cstate="hqprint">
            <a:extLst>
              <a:ext uri="{28A0092B-C50C-407E-A947-70E740481C1C}">
                <a14:useLocalDpi xmlns:a14="http://schemas.microsoft.com/office/drawing/2010/main"/>
              </a:ext>
            </a:extLst>
          </a:blip>
          <a:stretch>
            <a:fillRect/>
          </a:stretch>
        </p:blipFill>
        <p:spPr>
          <a:xfrm>
            <a:off x="8966200" y="800847"/>
            <a:ext cx="3268289" cy="644451"/>
          </a:xfrm>
          <a:prstGeom prst="rect">
            <a:avLst/>
          </a:prstGeom>
        </p:spPr>
      </p:pic>
      <p:pic>
        <p:nvPicPr>
          <p:cNvPr id="10" name="Picture 9" descr="img_powerpoint_child_OLlogotype_v3.png"/>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a:off x="10272891" y="449423"/>
            <a:ext cx="1634056" cy="355519"/>
          </a:xfrm>
          <a:prstGeom prst="rect">
            <a:avLst/>
          </a:prstGeom>
        </p:spPr>
      </p:pic>
      <p:sp>
        <p:nvSpPr>
          <p:cNvPr id="12" name="TextBox 11"/>
          <p:cNvSpPr txBox="1"/>
          <p:nvPr userDrawn="1"/>
        </p:nvSpPr>
        <p:spPr>
          <a:xfrm>
            <a:off x="10738541" y="6335892"/>
            <a:ext cx="1323623" cy="400110"/>
          </a:xfrm>
          <a:prstGeom prst="rect">
            <a:avLst/>
          </a:prstGeom>
          <a:noFill/>
        </p:spPr>
        <p:txBody>
          <a:bodyPr wrap="square" rtlCol="0">
            <a:spAutoFit/>
          </a:bodyPr>
          <a:lstStyle/>
          <a:p>
            <a:pPr algn="r"/>
            <a:fld id="{DA28D035-9236-F54C-B919-23DC30A5AEA3}" type="slidenum">
              <a:rPr lang="en-US" sz="2000" smtClean="0">
                <a:solidFill>
                  <a:srgbClr val="BAC0D4"/>
                </a:solidFill>
              </a:rPr>
              <a:t>‹#›</a:t>
            </a:fld>
            <a:endParaRPr lang="en-US" sz="2000" dirty="0">
              <a:solidFill>
                <a:srgbClr val="BAC0D4"/>
              </a:solidFill>
            </a:endParaRPr>
          </a:p>
        </p:txBody>
      </p:sp>
    </p:spTree>
    <p:extLst>
      <p:ext uri="{BB962C8B-B14F-4D97-AF65-F5344CB8AC3E}">
        <p14:creationId xmlns:p14="http://schemas.microsoft.com/office/powerpoint/2010/main" val="322780404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hf hdr="0" ftr="0" dt="0"/>
  <p:txStyles>
    <p:titleStyle>
      <a:lvl1pPr marL="0" marR="0" indent="0" algn="l" defTabSz="609585" rtl="0" eaLnBrk="1" fontAlgn="auto" latinLnBrk="0" hangingPunct="1">
        <a:lnSpc>
          <a:spcPct val="100000"/>
        </a:lnSpc>
        <a:spcBef>
          <a:spcPct val="0"/>
        </a:spcBef>
        <a:spcAft>
          <a:spcPts val="0"/>
        </a:spcAft>
        <a:buClrTx/>
        <a:buSzTx/>
        <a:buFontTx/>
        <a:buNone/>
        <a:tabLst/>
        <a:defRPr sz="5867" kern="1200">
          <a:solidFill>
            <a:srgbClr val="4A567D"/>
          </a:solidFill>
          <a:latin typeface="+mj-lt"/>
          <a:ea typeface="+mj-ea"/>
          <a:cs typeface="+mj-cs"/>
        </a:defRPr>
      </a:lvl1pPr>
    </p:titleStyle>
    <p:bodyStyle>
      <a:lvl1pPr marL="380990" marR="0" indent="-380990" algn="l" defTabSz="609585" rtl="0" eaLnBrk="1" fontAlgn="auto" latinLnBrk="0" hangingPunct="1">
        <a:lnSpc>
          <a:spcPct val="110000"/>
        </a:lnSpc>
        <a:spcBef>
          <a:spcPct val="20000"/>
        </a:spcBef>
        <a:spcAft>
          <a:spcPts val="1467"/>
        </a:spcAft>
        <a:buClr>
          <a:srgbClr val="F27E35"/>
        </a:buClr>
        <a:buSzPct val="100000"/>
        <a:buFont typeface="Arial"/>
        <a:buChar char="•"/>
        <a:tabLst/>
        <a:defRPr sz="26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49C9F1F-B2C7-7444-A07B-81CDB6D7123A}"/>
              </a:ext>
            </a:extLst>
          </p:cNvPr>
          <p:cNvGrpSpPr/>
          <p:nvPr userDrawn="1"/>
        </p:nvGrpSpPr>
        <p:grpSpPr>
          <a:xfrm>
            <a:off x="-146307" y="-147320"/>
            <a:ext cx="12485627" cy="7152640"/>
            <a:chOff x="-109730" y="-110490"/>
            <a:chExt cx="9364220" cy="5364480"/>
          </a:xfrm>
        </p:grpSpPr>
        <p:cxnSp>
          <p:nvCxnSpPr>
            <p:cNvPr id="52" name="Straight Connector 51">
              <a:extLst>
                <a:ext uri="{FF2B5EF4-FFF2-40B4-BE49-F238E27FC236}">
                  <a16:creationId xmlns:a16="http://schemas.microsoft.com/office/drawing/2014/main" id="{90A0DE23-6FB1-9445-914E-A52CB6687829}"/>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4A3D491-3263-4144-A1CA-641CBEFE8C95}"/>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2C91274-8F80-F146-8477-F1698D97297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03AE647-947F-2B42-9334-6811F7815684}"/>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B9BFEF8-B7FA-614C-B8EE-5DB067CAC9CD}"/>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4A8FA6E-00D7-B24E-8566-DE47B3D4CA9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9C31A62-0460-0643-B1FA-0BFF932B97AF}"/>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D59999B-7322-B24F-B23D-51728921A61B}"/>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746295C-E955-CD42-BB2B-2A936C75DEF7}"/>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528E5C5-6574-914F-8DA0-170A2140517A}"/>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911C621-476A-F843-A6FA-A8638DB62357}"/>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3571B6D-11FF-3742-B5A9-C86847385A15}"/>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CCF760-9B68-5E45-B5B5-0381A189A44C}"/>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8409525-C665-D84F-AC33-8BCC170BBA7B}"/>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5E4C41-FD9F-7C46-8A10-1AD7761D46BD}"/>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50D9A51D-6FA1-204E-B0C8-FEAA88E43E52}"/>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9EF72D8-4E1F-5E4C-A7EF-A6CB30ACD35A}"/>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275C031-440F-DD4D-BD85-D9FCB7F3FF2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379AA8A-4C56-0B44-BC64-5FD6A509F90E}"/>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A6CFA7DE-95EC-3B41-8ACF-09E1181B17E9}"/>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C31DEB2-23D9-5D4C-8222-AB2BDC5CB26A}"/>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D35651C-B78E-4A4A-BAEB-809E2DC60BF1}"/>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F2A1F-D916-BF48-849B-ADC1216A0249}"/>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62703F2-5904-354F-A5DD-9B47823A7F16}"/>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A886FE8-8913-324B-9F98-18018D59E4C7}"/>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C9B895E4-AA68-7E46-973A-2524A4E0F341}"/>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552237C-6626-7D40-93D8-037261C02F55}"/>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7F92EA5-8203-5644-A5CA-C651663D3C15}"/>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79BFF9C1-0A3D-A746-8020-65372B007FC2}"/>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9D4F711-8587-7848-91F5-21F335CE02AF}"/>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9681896-4927-1D4D-8493-28A4BA103CB0}"/>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E7DE246-DE08-FC4E-8DB6-1C461C3C871E}"/>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D6F650E-D45C-EE48-8429-C38A95F7DF25}"/>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BD97342-538A-8743-AD1D-31BE2CE8432B}"/>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2360BE5-7EE7-7446-97E1-91467213F089}"/>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4A442D2-7AF7-5944-BEDC-4B807410DFC1}"/>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A2AC9FA-92E7-4445-8D98-679EBAE556F1}"/>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5E554B51-88C8-B143-BE86-8B204940C9A6}"/>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43B28-C3A2-8A48-AC56-6377DCA98F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026248C-A5D7-274F-AD27-C9AAD4EDA255}"/>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80416" y="251175"/>
            <a:ext cx="5498592"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5117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0564441"/>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p15:clr>
            <a:srgbClr val="F26B43"/>
          </p15:clr>
        </p15:guide>
        <p15:guide id="2" pos="143">
          <p15:clr>
            <a:srgbClr val="F26B43"/>
          </p15:clr>
        </p15:guide>
        <p15:guide id="3" pos="5614">
          <p15:clr>
            <a:srgbClr val="F26B43"/>
          </p15:clr>
        </p15:guide>
        <p15:guide id="4" orient="horz" pos="2827">
          <p15:clr>
            <a:srgbClr val="F26B43"/>
          </p15:clr>
        </p15:guide>
        <p15:guide id="5" orient="horz" pos="3097">
          <p15:clr>
            <a:srgbClr val="F26B43"/>
          </p15:clr>
        </p15:guide>
        <p15:guide id="6" pos="2880">
          <p15:clr>
            <a:srgbClr val="F26B43"/>
          </p15:clr>
        </p15:guide>
        <p15:guide id="7" pos="2735">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3">
          <p15:clr>
            <a:srgbClr val="F26B43"/>
          </p15:clr>
        </p15:guide>
        <p15:guide id="17" orient="horz" pos="814">
          <p15:clr>
            <a:srgbClr val="F26B43"/>
          </p15:clr>
        </p15:guide>
        <p15:guide id="18" orient="horz" pos="1620">
          <p15:clr>
            <a:srgbClr val="F26B43"/>
          </p15:clr>
        </p15:guide>
        <p15:guide id="19" orient="horz" pos="1217">
          <p15:clr>
            <a:srgbClr val="F26B43"/>
          </p15:clr>
        </p15:guide>
        <p15:guide id="20" orient="horz" pos="2020">
          <p15:clr>
            <a:srgbClr val="F26B43"/>
          </p15:clr>
        </p15:guide>
        <p15:guide id="21" orient="horz" pos="24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60E831-8BBF-2D48-8064-A2773DC7AFC2}"/>
              </a:ext>
            </a:extLst>
          </p:cNvPr>
          <p:cNvGrpSpPr/>
          <p:nvPr userDrawn="1"/>
        </p:nvGrpSpPr>
        <p:grpSpPr>
          <a:xfrm>
            <a:off x="-146307" y="-147320"/>
            <a:ext cx="12485627" cy="7152640"/>
            <a:chOff x="-109730" y="-110490"/>
            <a:chExt cx="9364220" cy="5364480"/>
          </a:xfrm>
        </p:grpSpPr>
        <p:cxnSp>
          <p:nvCxnSpPr>
            <p:cNvPr id="51" name="Straight Connector 50">
              <a:extLst>
                <a:ext uri="{FF2B5EF4-FFF2-40B4-BE49-F238E27FC236}">
                  <a16:creationId xmlns:a16="http://schemas.microsoft.com/office/drawing/2014/main" id="{FC0A764C-2594-1742-B57E-B3E00A4A9F9E}"/>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192263A-6362-E648-B296-EFC3D65D0A17}"/>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CB7CAD7-8D19-9541-920F-19A8E44D552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C608065-64AA-F44D-ACCB-6F507E4E8E21}"/>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3473125-7778-F747-880E-DF37733B42E1}"/>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63B13A3-4915-6140-931D-05B843AA350B}"/>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50C1FD5-3166-1443-97F2-4EB7BB41FAA1}"/>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2ED4248-B11B-BB44-B48C-674D076881CF}"/>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BE50D7-F836-394F-ACDD-D79A0BF5B33B}"/>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5965736-1584-FE40-BF97-0EABCEFBBBE0}"/>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2E0C1BF-1B77-E240-9A3D-9A8E88BC20D2}"/>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439A8F5-E60B-884D-84E0-B14038FDAD76}"/>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68245AA-EC01-AE49-A293-106BA3DF50EB}"/>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63F0C16-CBA5-3A41-BE6D-E86D4E3C598C}"/>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107AC0E-58A4-8E42-94A5-3D8F50A3C29C}"/>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9A5390C-A3B8-E44A-88E5-9677AE1E52E7}"/>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4D1DC3E-C5F7-CA49-81CD-7FE9A5521F21}"/>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017FA78-FAEA-384E-895A-6C0DA946946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FFB107F-120D-AE4B-BC91-929003AB5083}"/>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995374-DE2B-5C41-AB12-5C88E4AF6A44}"/>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FB3EA17D-B38A-E541-B47B-406933F93C0D}"/>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0E0111D-1F9F-A340-BC7A-8F16B63CD0A6}"/>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E52DBCB-EA51-294C-9A4E-B3A832580837}"/>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159F703-80EA-4649-94EF-C4C4C7432789}"/>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AFE18B4-BD9F-0649-8A2E-EC274021E850}"/>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D8D5D12-8BD5-0A46-84B2-BBBC8687C90D}"/>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98B6CF33-B861-5345-9E2F-491F2A650970}"/>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30BC018-D41E-1B4F-A727-78CBC3B62BDA}"/>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2281C370-38F9-E441-A75C-6924C11C846F}"/>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0A40D4C-79CE-F54C-80E4-93B0DA7D167A}"/>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F4AED86-C1C2-7145-94FE-7BD69E224509}"/>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37120BD-46C4-BE4B-9576-D8E7F42737B8}"/>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9727BE-D98B-3B4F-BF82-2CD8A285CA8E}"/>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2BA477D-90B3-D640-8FD3-411B5E91A213}"/>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36D04FB-C1B3-B14E-A9C4-4676BD8CB51C}"/>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D16DADD2-12DE-C34C-B2EB-06FC37EC76EA}"/>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514BCB8-2A13-1843-A644-2ED81A28FD2B}"/>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57C3CBA-6AF9-6543-B30E-609AE6D38A98}"/>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9670A4-F78A-7F48-A238-63BDB98E6D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3E3EFE2-A092-224A-A665-909F5148E76F}"/>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80416" y="262159"/>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2159"/>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IBM Think 2021 / © 2021 IBM Corporation</a:t>
            </a:r>
            <a:endParaRPr lang="en-US" dirty="0"/>
          </a:p>
        </p:txBody>
      </p:sp>
      <p:sp>
        <p:nvSpPr>
          <p:cNvPr id="8" name="Slide Number Placeholde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85891"/>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p15:clr>
            <a:srgbClr val="F26B43"/>
          </p15:clr>
        </p15:guide>
        <p15:guide id="2" pos="143">
          <p15:clr>
            <a:srgbClr val="F26B43"/>
          </p15:clr>
        </p15:guide>
        <p15:guide id="3" pos="5614">
          <p15:clr>
            <a:srgbClr val="F26B43"/>
          </p15:clr>
        </p15:guide>
        <p15:guide id="4" orient="horz" pos="2827">
          <p15:clr>
            <a:srgbClr val="F26B43"/>
          </p15:clr>
        </p15:guide>
        <p15:guide id="5" orient="horz" pos="3097">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4">
          <p15:clr>
            <a:srgbClr val="F26B43"/>
          </p15:clr>
        </p15:guide>
        <p15:guide id="18" orient="horz" pos="1620">
          <p15:clr>
            <a:srgbClr val="F26B43"/>
          </p15:clr>
        </p15:guide>
        <p15:guide id="19" orient="horz" pos="1217">
          <p15:clr>
            <a:srgbClr val="F26B43"/>
          </p15:clr>
        </p15:guide>
        <p15:guide id="20" orient="horz" pos="2020">
          <p15:clr>
            <a:srgbClr val="F26B43"/>
          </p15:clr>
        </p15:guide>
        <p15:guide id="21" orient="horz" pos="242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mary.grygleski@ibm.com" TargetMode="External"/><Relationship Id="rId3" Type="http://schemas.openxmlformats.org/officeDocument/2006/relationships/image" Target="../media/image28.jpg"/><Relationship Id="rId7" Type="http://schemas.openxmlformats.org/officeDocument/2006/relationships/hyperlink" Target="mailto:jlcoleman@uk.ibm.com" TargetMode="External"/><Relationship Id="rId2" Type="http://schemas.openxmlformats.org/officeDocument/2006/relationships/image" Target="../media/image27.jpg"/><Relationship Id="rId1" Type="http://schemas.openxmlformats.org/officeDocument/2006/relationships/slideLayout" Target="../slideLayouts/slideLayout198.xml"/><Relationship Id="rId6" Type="http://schemas.openxmlformats.org/officeDocument/2006/relationships/hyperlink" Target="mailto:grace.jansen1@ibm.com" TargetMode="External"/><Relationship Id="rId5" Type="http://schemas.openxmlformats.org/officeDocument/2006/relationships/image" Target="../media/image30.png"/><Relationship Id="rId4" Type="http://schemas.openxmlformats.org/officeDocument/2006/relationships/image" Target="../media/image29.jpg"/><Relationship Id="rId9" Type="http://schemas.openxmlformats.org/officeDocument/2006/relationships/hyperlink" Target="mailto:yeekangc@ca.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87.xml"/><Relationship Id="rId4" Type="http://schemas.openxmlformats.org/officeDocument/2006/relationships/image" Target="../media/image34.tiff"/></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xml"/><Relationship Id="rId1" Type="http://schemas.openxmlformats.org/officeDocument/2006/relationships/slideLayout" Target="../slideLayouts/slideLayout190.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Liberty/ci.gradle" TargetMode="External"/><Relationship Id="rId2" Type="http://schemas.openxmlformats.org/officeDocument/2006/relationships/hyperlink" Target="https://github.com/OpenLiberty/ci.maven" TargetMode="External"/><Relationship Id="rId1" Type="http://schemas.openxmlformats.org/officeDocument/2006/relationships/slideLayout" Target="../slideLayouts/slideLayout3.xml"/><Relationship Id="rId5" Type="http://schemas.openxmlformats.org/officeDocument/2006/relationships/hyperlink" Target="https://search.maven.org/search?q=com.ibm.websphere" TargetMode="External"/><Relationship Id="rId4" Type="http://schemas.openxmlformats.org/officeDocument/2006/relationships/hyperlink" Target="https://search.maven.org/search?q=io.openlibert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44.tiff"/><Relationship Id="rId5" Type="http://schemas.openxmlformats.org/officeDocument/2006/relationships/diagramQuickStyle" Target="../diagrams/quickStyle1.xml"/><Relationship Id="rId10" Type="http://schemas.openxmlformats.org/officeDocument/2006/relationships/image" Target="../media/image43.tiff"/><Relationship Id="rId4" Type="http://schemas.openxmlformats.org/officeDocument/2006/relationships/diagramLayout" Target="../diagrams/layout1.xml"/><Relationship Id="rId9" Type="http://schemas.openxmlformats.org/officeDocument/2006/relationships/image" Target="../media/image42.tiff"/><Relationship Id="rId14" Type="http://schemas.openxmlformats.org/officeDocument/2006/relationships/image" Target="../media/image47.tiff"/></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7" Type="http://schemas.openxmlformats.org/officeDocument/2006/relationships/image" Target="../media/image53.jpeg"/><Relationship Id="rId12" Type="http://schemas.openxmlformats.org/officeDocument/2006/relationships/image" Target="../media/image58.tiff"/><Relationship Id="rId17"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62.tiff"/><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tiff"/><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tiff"/><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jakarta.ee/compatibility/#tab-9"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openliberty.io/blog/2021/03/05/jakarta-ee-9-compatibility.html"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microprofile.io/"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myhost/ports.x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23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microshed.github.io/"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36.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OpenLiberty/open-liberty-masterclass#install-pre-requisites" TargetMode="External"/><Relationship Id="rId13" Type="http://schemas.openxmlformats.org/officeDocument/2006/relationships/hyperlink" Target="https://github.com/OpenLiberty/open-liberty-masterclass#module-1-build" TargetMode="External"/><Relationship Id="rId18" Type="http://schemas.openxmlformats.org/officeDocument/2006/relationships/hyperlink" Target="https://github.com/gcharters/open-liberty-masterclass#module-4-server-configuration" TargetMode="External"/><Relationship Id="rId26" Type="http://schemas.openxmlformats.org/officeDocument/2006/relationships/hyperlink" Target="https://github.com/OpenLiberty/open-liberty-masterclass#conclusion" TargetMode="External"/><Relationship Id="rId3" Type="http://schemas.openxmlformats.org/officeDocument/2006/relationships/hyperlink" Target="https://github.com/gcharters/open-liberty-masterclass#open-liberty-masterclass" TargetMode="External"/><Relationship Id="rId21" Type="http://schemas.openxmlformats.org/officeDocument/2006/relationships/hyperlink" Target="https://github.com/OpenLiberty/open-liberty-masterclass#module-6-integration-testing" TargetMode="External"/><Relationship Id="rId7" Type="http://schemas.openxmlformats.org/officeDocument/2006/relationships/hyperlink" Target="https://github.com/OpenLiberty/open-liberty-masterclass#before-you-begin" TargetMode="External"/><Relationship Id="rId12" Type="http://schemas.openxmlformats.org/officeDocument/2006/relationships/hyperlink" Target="https://github.com/gcharters/open-liberty-masterclass#module-1-build" TargetMode="External"/><Relationship Id="rId17" Type="http://schemas.openxmlformats.org/officeDocument/2006/relationships/hyperlink" Target="https://github.com/OpenLiberty/open-liberty-masterclass#module-3-application-apis" TargetMode="External"/><Relationship Id="rId25" Type="http://schemas.openxmlformats.org/officeDocument/2006/relationships/hyperlink" Target="https://github.com/OpenLiberty/open-liberty-masterclass#module-8-support-licensing" TargetMode="External"/><Relationship Id="rId2" Type="http://schemas.openxmlformats.org/officeDocument/2006/relationships/notesSlide" Target="../notesSlides/notesSlide19.xml"/><Relationship Id="rId16" Type="http://schemas.openxmlformats.org/officeDocument/2006/relationships/hyperlink" Target="https://github.com/gcharters/open-liberty-masterclass#module-3-application-apis" TargetMode="External"/><Relationship Id="rId20" Type="http://schemas.openxmlformats.org/officeDocument/2006/relationships/hyperlink" Target="https://github.com/OpenLiberty/open-liberty-masterclass#module-5-externalizing-configuration" TargetMode="External"/><Relationship Id="rId1" Type="http://schemas.openxmlformats.org/officeDocument/2006/relationships/slideLayout" Target="../slideLayouts/slideLayout3.xml"/><Relationship Id="rId6" Type="http://schemas.openxmlformats.org/officeDocument/2006/relationships/hyperlink" Target="https://github.com/gcharters/open-liberty-masterclass#before-you-begin" TargetMode="External"/><Relationship Id="rId11" Type="http://schemas.openxmlformats.org/officeDocument/2006/relationships/hyperlink" Target="https://github.com/OpenLiberty/open-liberty-masterclass#the-application" TargetMode="External"/><Relationship Id="rId24"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table-of-contents" TargetMode="External"/><Relationship Id="rId15" Type="http://schemas.openxmlformats.org/officeDocument/2006/relationships/hyperlink" Target="https://github.com/OpenLiberty/open-liberty-masterclass#module-2-dev-mode" TargetMode="External"/><Relationship Id="rId23" Type="http://schemas.openxmlformats.org/officeDocument/2006/relationships/hyperlink" Target="https://github.com/OpenLiberty/open-liberty-masterclass#module-7-docker" TargetMode="External"/><Relationship Id="rId10" Type="http://schemas.openxmlformats.org/officeDocument/2006/relationships/hyperlink" Target="https://github.com/gcharters/open-liberty-masterclass#the-application" TargetMode="External"/><Relationship Id="rId19" Type="http://schemas.openxmlformats.org/officeDocument/2006/relationships/hyperlink" Target="https://github.com/OpenLiberty/open-liberty-masterclass#module-4-server-configuration" TargetMode="External"/><Relationship Id="rId4" Type="http://schemas.openxmlformats.org/officeDocument/2006/relationships/hyperlink" Target="https://github.com/OpenLiberty/open-liberty-masterclass#open-liberty-masterclass" TargetMode="External"/><Relationship Id="rId9" Type="http://schemas.openxmlformats.org/officeDocument/2006/relationships/hyperlink" Target="https://github.com/OpenLiberty/open-liberty-masterclass#prime-maven-and-docker-caches" TargetMode="External"/><Relationship Id="rId14" Type="http://schemas.openxmlformats.org/officeDocument/2006/relationships/hyperlink" Target="https://github.com/gcharters/open-liberty-masterclass#module-2-feature-based-build" TargetMode="External"/><Relationship Id="rId22" Type="http://schemas.openxmlformats.org/officeDocument/2006/relationships/hyperlink" Target="https://github.com/gcharters/open-liberty-masterclass#module-7-dock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bm.biz/LibertyMasterclas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OpenLiberty/open-liberty-masterclas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OpenLiberty/open-liberty-masterclass#module-5-externalizing-configuration" TargetMode="External"/><Relationship Id="rId13" Type="http://schemas.openxmlformats.org/officeDocument/2006/relationships/hyperlink" Target="https://github.com/OpenLiberty/open-liberty-masterclass#module-9-support-licensing" TargetMode="External"/><Relationship Id="rId3" Type="http://schemas.openxmlformats.org/officeDocument/2006/relationships/hyperlink" Target="https://github.com/OpenLiberty/open-liberty-masterclass#the-application" TargetMode="External"/><Relationship Id="rId7" Type="http://schemas.openxmlformats.org/officeDocument/2006/relationships/hyperlink" Target="https://github.com/OpenLiberty/open-liberty-masterclass#module-4-server-configuration" TargetMode="External"/><Relationship Id="rId12" Type="http://schemas.openxmlformats.org/officeDocument/2006/relationships/hyperlink" Target="https://github.com/OpenLiberty/open-liberty-masterclass#module-8-testing-in-containe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OpenLiberty/open-liberty-masterclass#module-3-application-apis" TargetMode="External"/><Relationship Id="rId11" Type="http://schemas.openxmlformats.org/officeDocument/2006/relationships/hyperlink" Target="https://github.com/OpenLiberty/open-liberty-masterclass#overriding-dev-server-configuration" TargetMode="External"/><Relationship Id="rId5" Type="http://schemas.openxmlformats.org/officeDocument/2006/relationships/hyperlink" Target="https://github.com/OpenLiberty/open-liberty-masterclass#module-2-dev-mode" TargetMode="External"/><Relationship Id="rId10" Type="http://schemas.openxmlformats.org/officeDocument/2006/relationships/hyperlink" Target="https://github.com/OpenLiberty/open-liberty-masterclass#module-7-docker" TargetMode="External"/><Relationship Id="rId4" Type="http://schemas.openxmlformats.org/officeDocument/2006/relationships/hyperlink" Target="https://github.com/OpenLiberty/open-liberty-masterclass#module-1-build" TargetMode="External"/><Relationship Id="rId9" Type="http://schemas.openxmlformats.org/officeDocument/2006/relationships/hyperlink" Target="https://github.com/OpenLiberty/open-liberty-masterclass#module-6-integration-testing" TargetMode="External"/><Relationship Id="rId14" Type="http://schemas.openxmlformats.org/officeDocument/2006/relationships/hyperlink" Target="https://github.com/OpenLiberty/open-liberty-masterclass#conclus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1243" y="251557"/>
            <a:ext cx="5522976" cy="5726176"/>
          </a:xfrm>
        </p:spPr>
        <p:txBody>
          <a:bodyPr/>
          <a:lstStyle/>
          <a:p>
            <a:r>
              <a:rPr lang="en-US" dirty="0"/>
              <a:t>A Technical Deep Dive on IBM WebSphere Liberty &amp; Open Liberty</a:t>
            </a:r>
            <a:br>
              <a:rPr lang="en-US" dirty="0"/>
            </a:br>
            <a:br>
              <a:rPr lang="en-US" sz="2400" dirty="0"/>
            </a:br>
            <a:r>
              <a:rPr lang="en-US" sz="2400" dirty="0"/>
              <a:t>Think Academy</a:t>
            </a:r>
            <a:br>
              <a:rPr lang="en-US" sz="2400" dirty="0"/>
            </a:br>
            <a:r>
              <a:rPr lang="en-US" sz="2400" dirty="0"/>
              <a:t>Lab #2258</a:t>
            </a:r>
          </a:p>
        </p:txBody>
      </p:sp>
      <p:pic>
        <p:nvPicPr>
          <p:cNvPr id="4" name="Picture 3" descr="A person smiling for the camera&#10;&#10;Description automatically generated with medium confidence">
            <a:extLst>
              <a:ext uri="{FF2B5EF4-FFF2-40B4-BE49-F238E27FC236}">
                <a16:creationId xmlns:a16="http://schemas.microsoft.com/office/drawing/2014/main" id="{80DC9CF7-D2D2-A749-97CC-61AD0C494595}"/>
              </a:ext>
            </a:extLst>
          </p:cNvPr>
          <p:cNvPicPr>
            <a:picLocks noChangeAspect="1"/>
          </p:cNvPicPr>
          <p:nvPr/>
        </p:nvPicPr>
        <p:blipFill>
          <a:blip r:embed="rId2"/>
          <a:stretch>
            <a:fillRect/>
          </a:stretch>
        </p:blipFill>
        <p:spPr>
          <a:xfrm>
            <a:off x="281243" y="4897733"/>
            <a:ext cx="900000" cy="900000"/>
          </a:xfrm>
          <a:prstGeom prst="rect">
            <a:avLst/>
          </a:prstGeom>
        </p:spPr>
      </p:pic>
      <p:pic>
        <p:nvPicPr>
          <p:cNvPr id="6" name="Picture 5" descr="A person with a beard&#10;&#10;Description automatically generated with low confidence">
            <a:extLst>
              <a:ext uri="{FF2B5EF4-FFF2-40B4-BE49-F238E27FC236}">
                <a16:creationId xmlns:a16="http://schemas.microsoft.com/office/drawing/2014/main" id="{1D038D9A-3EED-C049-9186-9261BB79A5B5}"/>
              </a:ext>
            </a:extLst>
          </p:cNvPr>
          <p:cNvPicPr>
            <a:picLocks noChangeAspect="1"/>
          </p:cNvPicPr>
          <p:nvPr/>
        </p:nvPicPr>
        <p:blipFill>
          <a:blip r:embed="rId3"/>
          <a:stretch>
            <a:fillRect/>
          </a:stretch>
        </p:blipFill>
        <p:spPr>
          <a:xfrm>
            <a:off x="2615582" y="4897733"/>
            <a:ext cx="942000" cy="900000"/>
          </a:xfrm>
          <a:prstGeom prst="rect">
            <a:avLst/>
          </a:prstGeom>
        </p:spPr>
      </p:pic>
      <p:pic>
        <p:nvPicPr>
          <p:cNvPr id="8" name="Picture 7" descr="A person holding a microphone&#10;&#10;Description automatically generated with medium confidence">
            <a:extLst>
              <a:ext uri="{FF2B5EF4-FFF2-40B4-BE49-F238E27FC236}">
                <a16:creationId xmlns:a16="http://schemas.microsoft.com/office/drawing/2014/main" id="{08E1572F-A3DB-2D49-AF06-10ACB8CC6A1F}"/>
              </a:ext>
            </a:extLst>
          </p:cNvPr>
          <p:cNvPicPr>
            <a:picLocks noChangeAspect="1"/>
          </p:cNvPicPr>
          <p:nvPr/>
        </p:nvPicPr>
        <p:blipFill>
          <a:blip r:embed="rId4"/>
          <a:stretch>
            <a:fillRect/>
          </a:stretch>
        </p:blipFill>
        <p:spPr>
          <a:xfrm>
            <a:off x="4991921" y="4897733"/>
            <a:ext cx="601200" cy="899922"/>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21F45507-D4CB-5949-BF23-95EE4C1B2D0E}"/>
              </a:ext>
            </a:extLst>
          </p:cNvPr>
          <p:cNvPicPr>
            <a:picLocks noChangeAspect="1"/>
          </p:cNvPicPr>
          <p:nvPr/>
        </p:nvPicPr>
        <p:blipFill>
          <a:blip r:embed="rId5"/>
          <a:stretch>
            <a:fillRect/>
          </a:stretch>
        </p:blipFill>
        <p:spPr>
          <a:xfrm>
            <a:off x="7238558" y="4891471"/>
            <a:ext cx="895055" cy="900000"/>
          </a:xfrm>
          <a:prstGeom prst="rect">
            <a:avLst/>
          </a:prstGeom>
        </p:spPr>
      </p:pic>
      <p:sp>
        <p:nvSpPr>
          <p:cNvPr id="11" name="TextBox 10">
            <a:extLst>
              <a:ext uri="{FF2B5EF4-FFF2-40B4-BE49-F238E27FC236}">
                <a16:creationId xmlns:a16="http://schemas.microsoft.com/office/drawing/2014/main" id="{BB6CDCFD-1FBD-B148-A8D5-0E69714BC33D}"/>
              </a:ext>
            </a:extLst>
          </p:cNvPr>
          <p:cNvSpPr txBox="1"/>
          <p:nvPr/>
        </p:nvSpPr>
        <p:spPr>
          <a:xfrm>
            <a:off x="281243" y="5867779"/>
            <a:ext cx="2334339" cy="738664"/>
          </a:xfrm>
          <a:prstGeom prst="rect">
            <a:avLst/>
          </a:prstGeom>
          <a:noFill/>
        </p:spPr>
        <p:txBody>
          <a:bodyPr wrap="square" rtlCol="0">
            <a:spAutoFit/>
          </a:bodyPr>
          <a:lstStyle/>
          <a:p>
            <a:pPr algn="l"/>
            <a:r>
              <a:rPr lang="en-US" sz="1400" i="1" dirty="0">
                <a:solidFill>
                  <a:schemeClr val="bg1"/>
                </a:solidFill>
                <a:latin typeface="IBM Plex Sans" charset="0"/>
                <a:ea typeface="IBM Plex Sans" charset="0"/>
                <a:cs typeface="IBM Plex Sans" charset="0"/>
              </a:rPr>
              <a:t>Grace Jansen</a:t>
            </a:r>
          </a:p>
          <a:p>
            <a:pPr algn="l"/>
            <a:r>
              <a:rPr lang="en-US" sz="1400" dirty="0">
                <a:solidFill>
                  <a:schemeClr val="bg1"/>
                </a:solidFill>
                <a:latin typeface="IBM Plex Sans" charset="0"/>
                <a:ea typeface="IBM Plex Sans" charset="0"/>
                <a:cs typeface="IBM Plex Sans" charset="0"/>
                <a:hlinkClick r:id="rId6"/>
              </a:rPr>
              <a:t>grace.jansen1@ibm.com</a:t>
            </a:r>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@gracejansen27</a:t>
            </a:r>
          </a:p>
        </p:txBody>
      </p:sp>
      <p:sp>
        <p:nvSpPr>
          <p:cNvPr id="12" name="TextBox 11">
            <a:extLst>
              <a:ext uri="{FF2B5EF4-FFF2-40B4-BE49-F238E27FC236}">
                <a16:creationId xmlns:a16="http://schemas.microsoft.com/office/drawing/2014/main" id="{F0162F03-12A2-0442-999D-80EB004B1FFD}"/>
              </a:ext>
            </a:extLst>
          </p:cNvPr>
          <p:cNvSpPr txBox="1"/>
          <p:nvPr/>
        </p:nvSpPr>
        <p:spPr>
          <a:xfrm>
            <a:off x="2615582" y="5867779"/>
            <a:ext cx="2334339" cy="738664"/>
          </a:xfrm>
          <a:prstGeom prst="rect">
            <a:avLst/>
          </a:prstGeom>
          <a:noFill/>
        </p:spPr>
        <p:txBody>
          <a:bodyPr wrap="square" rtlCol="0">
            <a:spAutoFit/>
          </a:bodyPr>
          <a:lstStyle/>
          <a:p>
            <a:pPr algn="l"/>
            <a:r>
              <a:rPr lang="en-US" sz="1400" i="1" dirty="0">
                <a:solidFill>
                  <a:schemeClr val="bg1"/>
                </a:solidFill>
                <a:latin typeface="IBM Plex Sans" charset="0"/>
                <a:ea typeface="IBM Plex Sans" charset="0"/>
                <a:cs typeface="IBM Plex Sans" charset="0"/>
              </a:rPr>
              <a:t>Jamie Coleman</a:t>
            </a:r>
          </a:p>
          <a:p>
            <a:pPr algn="l"/>
            <a:r>
              <a:rPr lang="en-US" sz="1400" dirty="0">
                <a:solidFill>
                  <a:schemeClr val="bg1"/>
                </a:solidFill>
                <a:latin typeface="IBM Plex Sans" charset="0"/>
                <a:ea typeface="IBM Plex Sans" charset="0"/>
                <a:cs typeface="IBM Plex Sans" charset="0"/>
                <a:hlinkClick r:id="rId7"/>
              </a:rPr>
              <a:t>jlcoleman@uk.ibm.com</a:t>
            </a:r>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a:t>
            </a:r>
            <a:r>
              <a:rPr lang="en-US" sz="1400" dirty="0" err="1">
                <a:solidFill>
                  <a:schemeClr val="bg1"/>
                </a:solidFill>
                <a:latin typeface="IBM Plex Sans" charset="0"/>
                <a:ea typeface="IBM Plex Sans" charset="0"/>
                <a:cs typeface="IBM Plex Sans" charset="0"/>
              </a:rPr>
              <a:t>Jamie_Lee_C</a:t>
            </a:r>
            <a:endParaRPr lang="en-US" sz="1400" dirty="0">
              <a:solidFill>
                <a:schemeClr val="bg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B9269763-11CF-F043-AD2D-3C8473D0F86E}"/>
              </a:ext>
            </a:extLst>
          </p:cNvPr>
          <p:cNvSpPr txBox="1"/>
          <p:nvPr/>
        </p:nvSpPr>
        <p:spPr>
          <a:xfrm>
            <a:off x="4904219" y="5867779"/>
            <a:ext cx="2334339" cy="738664"/>
          </a:xfrm>
          <a:prstGeom prst="rect">
            <a:avLst/>
          </a:prstGeom>
          <a:noFill/>
        </p:spPr>
        <p:txBody>
          <a:bodyPr wrap="square" rtlCol="0">
            <a:spAutoFit/>
          </a:bodyPr>
          <a:lstStyle/>
          <a:p>
            <a:pPr algn="l"/>
            <a:r>
              <a:rPr lang="en-US" sz="1400" i="1" dirty="0">
                <a:solidFill>
                  <a:schemeClr val="bg1"/>
                </a:solidFill>
                <a:latin typeface="IBM Plex Sans" charset="0"/>
                <a:ea typeface="IBM Plex Sans" charset="0"/>
                <a:cs typeface="IBM Plex Sans" charset="0"/>
              </a:rPr>
              <a:t>Mary </a:t>
            </a:r>
            <a:r>
              <a:rPr lang="en-US" sz="1400" i="1" dirty="0" err="1">
                <a:solidFill>
                  <a:schemeClr val="bg1"/>
                </a:solidFill>
                <a:latin typeface="IBM Plex Sans" charset="0"/>
                <a:ea typeface="IBM Plex Sans" charset="0"/>
                <a:cs typeface="IBM Plex Sans" charset="0"/>
              </a:rPr>
              <a:t>Grygleski</a:t>
            </a:r>
            <a:endParaRPr lang="en-US" sz="1400" i="1"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hlinkClick r:id="rId8"/>
              </a:rPr>
              <a:t>mary.grygleski@ibm.com</a:t>
            </a:r>
            <a:endParaRPr lang="en-US" sz="1400"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rPr>
              <a:t>@</a:t>
            </a:r>
            <a:r>
              <a:rPr lang="en-US" sz="1400" dirty="0" err="1">
                <a:solidFill>
                  <a:schemeClr val="bg1"/>
                </a:solidFill>
                <a:latin typeface="IBM Plex Sans" charset="0"/>
                <a:ea typeface="IBM Plex Sans" charset="0"/>
                <a:cs typeface="IBM Plex Sans" charset="0"/>
              </a:rPr>
              <a:t>mgrygles</a:t>
            </a:r>
            <a:endParaRPr lang="en-US" sz="1400" dirty="0">
              <a:solidFill>
                <a:schemeClr val="bg1"/>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A91F6AA5-A438-8C42-B996-7CB8102DEB90}"/>
              </a:ext>
            </a:extLst>
          </p:cNvPr>
          <p:cNvSpPr txBox="1"/>
          <p:nvPr/>
        </p:nvSpPr>
        <p:spPr>
          <a:xfrm>
            <a:off x="7238558" y="5867779"/>
            <a:ext cx="2334339" cy="738664"/>
          </a:xfrm>
          <a:prstGeom prst="rect">
            <a:avLst/>
          </a:prstGeom>
          <a:noFill/>
        </p:spPr>
        <p:txBody>
          <a:bodyPr wrap="square" rtlCol="0">
            <a:spAutoFit/>
          </a:bodyPr>
          <a:lstStyle/>
          <a:p>
            <a:pPr algn="l"/>
            <a:r>
              <a:rPr lang="en-US" sz="1400" i="1" dirty="0">
                <a:solidFill>
                  <a:schemeClr val="bg1"/>
                </a:solidFill>
                <a:latin typeface="IBM Plex Sans" charset="0"/>
                <a:ea typeface="IBM Plex Sans" charset="0"/>
                <a:cs typeface="IBM Plex Sans" charset="0"/>
              </a:rPr>
              <a:t>Yee-Kang (YK) Chang</a:t>
            </a:r>
          </a:p>
          <a:p>
            <a:r>
              <a:rPr lang="en-US" sz="1400" dirty="0">
                <a:solidFill>
                  <a:schemeClr val="bg1"/>
                </a:solidFill>
                <a:latin typeface="IBM Plex Sans" charset="0"/>
                <a:ea typeface="IBM Plex Sans" charset="0"/>
                <a:cs typeface="IBM Plex Sans" charset="0"/>
                <a:hlinkClick r:id="rId9"/>
              </a:rPr>
              <a:t>yeekangc@ca.ibm.com</a:t>
            </a:r>
            <a:endParaRPr lang="en-US" sz="1400"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rPr>
              <a:t>@</a:t>
            </a:r>
            <a:r>
              <a:rPr lang="en-US" sz="1400" dirty="0" err="1">
                <a:solidFill>
                  <a:schemeClr val="bg1"/>
                </a:solidFill>
                <a:latin typeface="IBM Plex Sans" charset="0"/>
                <a:ea typeface="IBM Plex Sans" charset="0"/>
                <a:cs typeface="IBM Plex Sans" charset="0"/>
              </a:rPr>
              <a:t>yeekangc</a:t>
            </a:r>
            <a:endParaRPr lang="en-US"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8688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3DE6-43F1-3547-ADA7-FE3D70A168E0}"/>
              </a:ext>
            </a:extLst>
          </p:cNvPr>
          <p:cNvSpPr>
            <a:spLocks noGrp="1"/>
          </p:cNvSpPr>
          <p:nvPr>
            <p:ph type="title"/>
          </p:nvPr>
        </p:nvSpPr>
        <p:spPr>
          <a:xfrm>
            <a:off x="609600" y="301143"/>
            <a:ext cx="10972800" cy="1143000"/>
          </a:xfrm>
        </p:spPr>
        <p:txBody>
          <a:bodyPr/>
          <a:lstStyle/>
          <a:p>
            <a:r>
              <a:rPr lang="en-US" dirty="0"/>
              <a:t>API Support</a:t>
            </a:r>
          </a:p>
        </p:txBody>
      </p:sp>
      <p:sp>
        <p:nvSpPr>
          <p:cNvPr id="3" name="Content Placeholder 2">
            <a:extLst>
              <a:ext uri="{FF2B5EF4-FFF2-40B4-BE49-F238E27FC236}">
                <a16:creationId xmlns:a16="http://schemas.microsoft.com/office/drawing/2014/main" id="{90331E98-8FB5-754C-9688-A4CD07D1C641}"/>
              </a:ext>
            </a:extLst>
          </p:cNvPr>
          <p:cNvSpPr>
            <a:spLocks noGrp="1"/>
          </p:cNvSpPr>
          <p:nvPr>
            <p:ph idx="1"/>
          </p:nvPr>
        </p:nvSpPr>
        <p:spPr>
          <a:xfrm>
            <a:off x="609600" y="1300184"/>
            <a:ext cx="5908431" cy="4525963"/>
          </a:xfrm>
        </p:spPr>
        <p:txBody>
          <a:bodyPr>
            <a:noAutofit/>
          </a:bodyPr>
          <a:lstStyle/>
          <a:p>
            <a:pPr>
              <a:lnSpc>
                <a:spcPct val="100000"/>
              </a:lnSpc>
              <a:spcBef>
                <a:spcPts val="0"/>
              </a:spcBef>
            </a:pPr>
            <a:r>
              <a:rPr lang="en-US" sz="2400" dirty="0"/>
              <a:t>First shipped in WAS 8.5 in 2012</a:t>
            </a:r>
          </a:p>
          <a:p>
            <a:pPr lvl="1">
              <a:spcBef>
                <a:spcPts val="0"/>
              </a:spcBef>
            </a:pPr>
            <a:r>
              <a:rPr lang="en-US" sz="2400" dirty="0"/>
              <a:t>Servlet + JSP + JPA </a:t>
            </a:r>
          </a:p>
          <a:p>
            <a:pPr>
              <a:lnSpc>
                <a:spcPct val="100000"/>
              </a:lnSpc>
              <a:spcBef>
                <a:spcPts val="0"/>
              </a:spcBef>
            </a:pPr>
            <a:r>
              <a:rPr lang="en-US" sz="2400" dirty="0"/>
              <a:t>Web Profile 6 in 2014</a:t>
            </a:r>
          </a:p>
          <a:p>
            <a:pPr>
              <a:lnSpc>
                <a:spcPct val="100000"/>
              </a:lnSpc>
              <a:spcBef>
                <a:spcPts val="0"/>
              </a:spcBef>
            </a:pPr>
            <a:r>
              <a:rPr lang="en-US" sz="2400" dirty="0"/>
              <a:t>Java EE 7 in 2016 – first commercial product to certify</a:t>
            </a:r>
          </a:p>
          <a:p>
            <a:pPr>
              <a:lnSpc>
                <a:spcPct val="100000"/>
              </a:lnSpc>
              <a:spcBef>
                <a:spcPts val="0"/>
              </a:spcBef>
            </a:pPr>
            <a:r>
              <a:rPr lang="en-US" sz="2400" dirty="0"/>
              <a:t>Java EE 8 in 2018 – first to certify</a:t>
            </a:r>
          </a:p>
          <a:p>
            <a:pPr>
              <a:lnSpc>
                <a:spcPct val="100000"/>
              </a:lnSpc>
              <a:spcBef>
                <a:spcPts val="0"/>
              </a:spcBef>
            </a:pPr>
            <a:r>
              <a:rPr lang="en-US" sz="2400" dirty="0"/>
              <a:t>Jakarta EE 8 in 2019 – first to certify</a:t>
            </a:r>
          </a:p>
          <a:p>
            <a:pPr>
              <a:lnSpc>
                <a:spcPct val="100000"/>
              </a:lnSpc>
              <a:spcBef>
                <a:spcPts val="0"/>
              </a:spcBef>
            </a:pPr>
            <a:r>
              <a:rPr lang="en-US" sz="2400" dirty="0"/>
              <a:t>Eclipse </a:t>
            </a:r>
            <a:r>
              <a:rPr lang="en-US" sz="2400" dirty="0" err="1"/>
              <a:t>MicroProfile</a:t>
            </a:r>
            <a:r>
              <a:rPr lang="en-US" sz="2400" dirty="0"/>
              <a:t> – first to deliver 1.0-1.4, 2.0-2.1, 3.0</a:t>
            </a:r>
          </a:p>
          <a:p>
            <a:pPr>
              <a:lnSpc>
                <a:spcPct val="100000"/>
              </a:lnSpc>
              <a:spcBef>
                <a:spcPts val="0"/>
              </a:spcBef>
            </a:pPr>
            <a:r>
              <a:rPr lang="en-US" sz="2400" dirty="0"/>
              <a:t>Jakarta EE 9 – first vendor product to certify</a:t>
            </a:r>
          </a:p>
        </p:txBody>
      </p:sp>
      <p:pic>
        <p:nvPicPr>
          <p:cNvPr id="4" name="Picture 3">
            <a:extLst>
              <a:ext uri="{FF2B5EF4-FFF2-40B4-BE49-F238E27FC236}">
                <a16:creationId xmlns:a16="http://schemas.microsoft.com/office/drawing/2014/main" id="{0ACD3433-DD37-5747-96C7-E166064F6D78}"/>
              </a:ext>
            </a:extLst>
          </p:cNvPr>
          <p:cNvPicPr>
            <a:picLocks noChangeAspect="1"/>
          </p:cNvPicPr>
          <p:nvPr/>
        </p:nvPicPr>
        <p:blipFill>
          <a:blip r:embed="rId2"/>
          <a:stretch>
            <a:fillRect/>
          </a:stretch>
        </p:blipFill>
        <p:spPr>
          <a:xfrm>
            <a:off x="7507705" y="4409276"/>
            <a:ext cx="3259303" cy="1390367"/>
          </a:xfrm>
          <a:prstGeom prst="rect">
            <a:avLst/>
          </a:prstGeom>
        </p:spPr>
      </p:pic>
      <p:pic>
        <p:nvPicPr>
          <p:cNvPr id="6" name="Picture 5">
            <a:extLst>
              <a:ext uri="{FF2B5EF4-FFF2-40B4-BE49-F238E27FC236}">
                <a16:creationId xmlns:a16="http://schemas.microsoft.com/office/drawing/2014/main" id="{C54F592C-6546-3A4E-B764-F1C293682455}"/>
              </a:ext>
            </a:extLst>
          </p:cNvPr>
          <p:cNvPicPr>
            <a:picLocks noChangeAspect="1"/>
          </p:cNvPicPr>
          <p:nvPr/>
        </p:nvPicPr>
        <p:blipFill>
          <a:blip r:embed="rId3"/>
          <a:stretch>
            <a:fillRect/>
          </a:stretch>
        </p:blipFill>
        <p:spPr>
          <a:xfrm>
            <a:off x="6817895" y="1742870"/>
            <a:ext cx="4623967" cy="1104841"/>
          </a:xfrm>
          <a:prstGeom prst="rect">
            <a:avLst/>
          </a:prstGeom>
        </p:spPr>
      </p:pic>
      <p:pic>
        <p:nvPicPr>
          <p:cNvPr id="7" name="Picture 6">
            <a:extLst>
              <a:ext uri="{FF2B5EF4-FFF2-40B4-BE49-F238E27FC236}">
                <a16:creationId xmlns:a16="http://schemas.microsoft.com/office/drawing/2014/main" id="{27441C10-3859-A342-A845-B6E87B7ED32F}"/>
              </a:ext>
            </a:extLst>
          </p:cNvPr>
          <p:cNvPicPr>
            <a:picLocks noChangeAspect="1"/>
          </p:cNvPicPr>
          <p:nvPr/>
        </p:nvPicPr>
        <p:blipFill>
          <a:blip r:embed="rId4"/>
          <a:stretch>
            <a:fillRect/>
          </a:stretch>
        </p:blipFill>
        <p:spPr>
          <a:xfrm>
            <a:off x="7212664" y="3172942"/>
            <a:ext cx="3682804" cy="1104841"/>
          </a:xfrm>
          <a:prstGeom prst="rect">
            <a:avLst/>
          </a:prstGeom>
        </p:spPr>
      </p:pic>
    </p:spTree>
    <p:extLst>
      <p:ext uri="{BB962C8B-B14F-4D97-AF65-F5344CB8AC3E}">
        <p14:creationId xmlns:p14="http://schemas.microsoft.com/office/powerpoint/2010/main" val="1163388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D2031-309A-5E4A-A127-8C1E3C551F2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B412ED7-B642-429C-A585-084720122E0B}"/>
              </a:ext>
            </a:extLst>
          </p:cNvPr>
          <p:cNvSpPr txBox="1"/>
          <p:nvPr/>
        </p:nvSpPr>
        <p:spPr>
          <a:xfrm>
            <a:off x="445402" y="606631"/>
            <a:ext cx="1487138" cy="369332"/>
          </a:xfrm>
          <a:prstGeom prst="rect">
            <a:avLst/>
          </a:prstGeom>
          <a:noFill/>
        </p:spPr>
        <p:txBody>
          <a:bodyPr wrap="none" rtlCol="0">
            <a:spAutoFit/>
          </a:bodyPr>
          <a:lstStyle/>
          <a:p>
            <a:r>
              <a:rPr lang="en-GB" dirty="0">
                <a:solidFill>
                  <a:schemeClr val="bg1"/>
                </a:solidFill>
              </a:rPr>
              <a:t>openliberty.io</a:t>
            </a:r>
          </a:p>
        </p:txBody>
      </p:sp>
      <p:sp>
        <p:nvSpPr>
          <p:cNvPr id="5" name="TextBox 4">
            <a:extLst>
              <a:ext uri="{FF2B5EF4-FFF2-40B4-BE49-F238E27FC236}">
                <a16:creationId xmlns:a16="http://schemas.microsoft.com/office/drawing/2014/main" id="{71CF6C0B-980E-374D-92B9-EC2913B7326E}"/>
              </a:ext>
            </a:extLst>
          </p:cNvPr>
          <p:cNvSpPr txBox="1"/>
          <p:nvPr/>
        </p:nvSpPr>
        <p:spPr>
          <a:xfrm>
            <a:off x="2102540" y="511329"/>
            <a:ext cx="3530262" cy="461665"/>
          </a:xfrm>
          <a:prstGeom prst="rect">
            <a:avLst/>
          </a:prstGeom>
          <a:noFill/>
        </p:spPr>
        <p:txBody>
          <a:bodyPr wrap="none" rtlCol="0">
            <a:spAutoFit/>
          </a:bodyPr>
          <a:lstStyle/>
          <a:p>
            <a:r>
              <a:rPr lang="en-US" sz="2400" dirty="0">
                <a:solidFill>
                  <a:schemeClr val="bg1"/>
                </a:solidFill>
              </a:rPr>
              <a:t>Launched September 2017</a:t>
            </a:r>
          </a:p>
        </p:txBody>
      </p:sp>
    </p:spTree>
    <p:extLst>
      <p:ext uri="{BB962C8B-B14F-4D97-AF65-F5344CB8AC3E}">
        <p14:creationId xmlns:p14="http://schemas.microsoft.com/office/powerpoint/2010/main" val="879770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Liberty Architecture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33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246649" y="2527985"/>
            <a:ext cx="5249333" cy="74506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Lucida Console"/>
                <a:ea typeface="+mn-ea"/>
                <a:cs typeface="Lucida Console"/>
              </a:rPr>
              <a:t>&lt;feature&gt;servlet-4.0&lt;/feature&gt;</a:t>
            </a:r>
          </a:p>
        </p:txBody>
      </p:sp>
      <p:sp>
        <p:nvSpPr>
          <p:cNvPr id="40" name="Rectangle 39"/>
          <p:cNvSpPr/>
          <p:nvPr/>
        </p:nvSpPr>
        <p:spPr>
          <a:xfrm>
            <a:off x="6252999" y="2527984"/>
            <a:ext cx="5236633" cy="72390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Lucida Console"/>
                <a:ea typeface="+mn-ea"/>
                <a:cs typeface="Lucida Console"/>
              </a:rPr>
              <a:t>&lt;feature&gt;jaxrs-2.1&lt;/feature&gt;</a:t>
            </a:r>
          </a:p>
        </p:txBody>
      </p:sp>
      <p:sp>
        <p:nvSpPr>
          <p:cNvPr id="44" name="Rounded Rectangle 43"/>
          <p:cNvSpPr/>
          <p:nvPr/>
        </p:nvSpPr>
        <p:spPr>
          <a:xfrm>
            <a:off x="7073960" y="3584949"/>
            <a:ext cx="3594710" cy="299052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p:cNvSpPr/>
          <p:nvPr/>
        </p:nvSpPr>
        <p:spPr bwMode="auto">
          <a:xfrm>
            <a:off x="7262649" y="5853773"/>
            <a:ext cx="3217333" cy="61383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Kernel</a:t>
            </a:r>
          </a:p>
        </p:txBody>
      </p:sp>
      <p:sp>
        <p:nvSpPr>
          <p:cNvPr id="16" name="Content Placeholder 15">
            <a:extLst>
              <a:ext uri="{FF2B5EF4-FFF2-40B4-BE49-F238E27FC236}">
                <a16:creationId xmlns:a16="http://schemas.microsoft.com/office/drawing/2014/main" id="{D4CEA1A3-3C4F-1F40-92B1-855EC4B14B2A}"/>
              </a:ext>
            </a:extLst>
          </p:cNvPr>
          <p:cNvSpPr>
            <a:spLocks noGrp="1"/>
          </p:cNvSpPr>
          <p:nvPr>
            <p:ph idx="1"/>
          </p:nvPr>
        </p:nvSpPr>
        <p:spPr/>
        <p:txBody>
          <a:bodyPr/>
          <a:lstStyle/>
          <a:p>
            <a:r>
              <a:rPr lang="en-US" altLang="en-US" dirty="0">
                <a:ea typeface="ＭＳ Ｐゴシック" charset="-128"/>
              </a:rPr>
              <a:t>You control which features are loaded into each server instance</a:t>
            </a:r>
          </a:p>
        </p:txBody>
      </p:sp>
      <p:sp>
        <p:nvSpPr>
          <p:cNvPr id="3" name="Title 2">
            <a:extLst>
              <a:ext uri="{FF2B5EF4-FFF2-40B4-BE49-F238E27FC236}">
                <a16:creationId xmlns:a16="http://schemas.microsoft.com/office/drawing/2014/main" id="{6B5CA832-A463-7A48-A64F-BB85E9655CE4}"/>
              </a:ext>
            </a:extLst>
          </p:cNvPr>
          <p:cNvSpPr>
            <a:spLocks noGrp="1"/>
          </p:cNvSpPr>
          <p:nvPr>
            <p:ph type="title"/>
          </p:nvPr>
        </p:nvSpPr>
        <p:spPr/>
        <p:txBody>
          <a:bodyPr/>
          <a:lstStyle/>
          <a:p>
            <a:r>
              <a:rPr lang="en-US" dirty="0"/>
              <a:t>Just Enough Application Server</a:t>
            </a:r>
          </a:p>
        </p:txBody>
      </p:sp>
      <p:pic>
        <p:nvPicPr>
          <p:cNvPr id="23" name="Picture 22">
            <a:extLst>
              <a:ext uri="{FF2B5EF4-FFF2-40B4-BE49-F238E27FC236}">
                <a16:creationId xmlns:a16="http://schemas.microsoft.com/office/drawing/2014/main" id="{81F4FBC4-31B4-8045-8A71-F3D54C967F9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25701" y="5755457"/>
            <a:ext cx="1437119" cy="1053312"/>
          </a:xfrm>
          <a:prstGeom prst="rect">
            <a:avLst/>
          </a:prstGeom>
        </p:spPr>
      </p:pic>
      <p:sp>
        <p:nvSpPr>
          <p:cNvPr id="24" name="Rounded Rectangle 23">
            <a:extLst>
              <a:ext uri="{FF2B5EF4-FFF2-40B4-BE49-F238E27FC236}">
                <a16:creationId xmlns:a16="http://schemas.microsoft.com/office/drawing/2014/main" id="{D3CCE055-294E-384B-AF72-F1278532834D}"/>
              </a:ext>
            </a:extLst>
          </p:cNvPr>
          <p:cNvSpPr/>
          <p:nvPr/>
        </p:nvSpPr>
        <p:spPr bwMode="auto">
          <a:xfrm>
            <a:off x="8995136" y="3756118"/>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lang="en-US" sz="2000" dirty="0">
                <a:solidFill>
                  <a:prstClr val="white"/>
                </a:solidFill>
                <a:latin typeface="Arial"/>
              </a:rPr>
              <a:t>j</a:t>
            </a:r>
            <a:r>
              <a:rPr kumimoji="0" lang="en-US" sz="2000" b="0" i="0" u="none" strike="noStrike" kern="1200" cap="none" spc="0" normalizeH="0" baseline="0" noProof="0" dirty="0">
                <a:ln>
                  <a:noFill/>
                </a:ln>
                <a:solidFill>
                  <a:prstClr val="white"/>
                </a:solidFill>
                <a:effectLst/>
                <a:uLnTx/>
                <a:uFillTx/>
                <a:latin typeface="Arial"/>
                <a:ea typeface="+mn-ea"/>
                <a:cs typeface="+mn-cs"/>
              </a:rPr>
              <a:t>sonp-1.1</a:t>
            </a:r>
          </a:p>
        </p:txBody>
      </p:sp>
      <p:sp>
        <p:nvSpPr>
          <p:cNvPr id="9" name="Rounded Rectangle 8"/>
          <p:cNvSpPr/>
          <p:nvPr/>
        </p:nvSpPr>
        <p:spPr bwMode="auto">
          <a:xfrm>
            <a:off x="8995136" y="4528945"/>
            <a:ext cx="1388532"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servlet-4.0</a:t>
            </a:r>
          </a:p>
        </p:txBody>
      </p:sp>
      <p:sp>
        <p:nvSpPr>
          <p:cNvPr id="37" name="Rounded Rectangle 36"/>
          <p:cNvSpPr/>
          <p:nvPr/>
        </p:nvSpPr>
        <p:spPr bwMode="auto">
          <a:xfrm>
            <a:off x="8995136" y="5272748"/>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http-2.0</a:t>
            </a:r>
          </a:p>
        </p:txBody>
      </p:sp>
      <p:sp>
        <p:nvSpPr>
          <p:cNvPr id="38" name="Rounded Rectangle 37"/>
          <p:cNvSpPr/>
          <p:nvPr/>
        </p:nvSpPr>
        <p:spPr bwMode="auto">
          <a:xfrm>
            <a:off x="7445763" y="5275743"/>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Arial"/>
                <a:ea typeface="+mn-ea"/>
                <a:cs typeface="+mn-cs"/>
              </a:rPr>
              <a:t>appmgr</a:t>
            </a:r>
            <a:endParaRPr kumimoji="0" lang="en-US" sz="20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5" name="Group 14"/>
          <p:cNvGrpSpPr/>
          <p:nvPr/>
        </p:nvGrpSpPr>
        <p:grpSpPr>
          <a:xfrm>
            <a:off x="903816" y="2351882"/>
            <a:ext cx="3108325" cy="4457169"/>
            <a:chOff x="897467" y="1905001"/>
            <a:chExt cx="3108325" cy="4457169"/>
          </a:xfrm>
        </p:grpSpPr>
        <p:sp>
          <p:nvSpPr>
            <p:cNvPr id="2" name="Rounded Rectangle 1"/>
            <p:cNvSpPr/>
            <p:nvPr/>
          </p:nvSpPr>
          <p:spPr>
            <a:xfrm>
              <a:off x="897467" y="1905001"/>
              <a:ext cx="2692400" cy="416560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mn-cs"/>
                </a:rPr>
                <a:t>Java EE</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7717" y="5254095"/>
              <a:ext cx="1108075" cy="1108075"/>
            </a:xfrm>
            <a:prstGeom prst="rect">
              <a:avLst/>
            </a:prstGeom>
          </p:spPr>
        </p:pic>
      </p:grpSp>
      <p:sp>
        <p:nvSpPr>
          <p:cNvPr id="41" name="Rounded Rectangle 40"/>
          <p:cNvSpPr/>
          <p:nvPr/>
        </p:nvSpPr>
        <p:spPr bwMode="auto">
          <a:xfrm>
            <a:off x="7445763" y="4504704"/>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jaxrs-2.1</a:t>
            </a:r>
          </a:p>
        </p:txBody>
      </p:sp>
      <p:sp>
        <p:nvSpPr>
          <p:cNvPr id="42" name="Rounded Rectangle 41"/>
          <p:cNvSpPr/>
          <p:nvPr/>
        </p:nvSpPr>
        <p:spPr bwMode="auto">
          <a:xfrm>
            <a:off x="7445764" y="3747932"/>
            <a:ext cx="1388533" cy="643467"/>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jaxrsClient-2.1</a:t>
            </a:r>
          </a:p>
        </p:txBody>
      </p:sp>
    </p:spTree>
    <p:extLst>
      <p:ext uri="{BB962C8B-B14F-4D97-AF65-F5344CB8AC3E}">
        <p14:creationId xmlns:p14="http://schemas.microsoft.com/office/powerpoint/2010/main" val="217401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B321-F8B7-0542-827D-49F501AB985F}"/>
              </a:ext>
            </a:extLst>
          </p:cNvPr>
          <p:cNvSpPr>
            <a:spLocks noGrp="1"/>
          </p:cNvSpPr>
          <p:nvPr>
            <p:ph type="title"/>
          </p:nvPr>
        </p:nvSpPr>
        <p:spPr/>
        <p:txBody>
          <a:bodyPr/>
          <a:lstStyle/>
          <a:p>
            <a:r>
              <a:rPr lang="en-US" dirty="0"/>
              <a:t>Liberty Zero Migration</a:t>
            </a:r>
          </a:p>
        </p:txBody>
      </p:sp>
      <p:sp>
        <p:nvSpPr>
          <p:cNvPr id="53262" name="Content Placeholder 2"/>
          <p:cNvSpPr>
            <a:spLocks noGrp="1"/>
          </p:cNvSpPr>
          <p:nvPr>
            <p:ph idx="1"/>
          </p:nvPr>
        </p:nvSpPr>
        <p:spPr>
          <a:xfrm>
            <a:off x="609600" y="1600201"/>
            <a:ext cx="5685183" cy="4525963"/>
          </a:xfrm>
        </p:spPr>
        <p:txBody>
          <a:bodyPr>
            <a:normAutofit lnSpcReduction="10000"/>
          </a:bodyPr>
          <a:lstStyle/>
          <a:p>
            <a:pPr marL="285744" indent="-285744">
              <a:buFont typeface="Arial" charset="0"/>
              <a:buChar char="•"/>
            </a:pPr>
            <a:r>
              <a:rPr lang="en-US" altLang="en-US" sz="2400" dirty="0">
                <a:ea typeface="ＭＳ Ｐゴシック" charset="-128"/>
              </a:rPr>
              <a:t>Zero config migration</a:t>
            </a:r>
          </a:p>
          <a:p>
            <a:pPr marL="800080" lvl="1" indent="-342891">
              <a:buFont typeface=".AppleSystemUIFont" charset="-120"/>
              <a:buChar char="-"/>
            </a:pPr>
            <a:r>
              <a:rPr lang="en-US" altLang="en-US" sz="2000" dirty="0">
                <a:ea typeface="ＭＳ Ｐゴシック" charset="-128"/>
              </a:rPr>
              <a:t>Write once, run forever</a:t>
            </a:r>
          </a:p>
          <a:p>
            <a:pPr marL="285744" indent="-285744">
              <a:buFont typeface="Arial" charset="0"/>
              <a:buChar char="•"/>
            </a:pPr>
            <a:r>
              <a:rPr lang="en-US" altLang="en-US" sz="2400" dirty="0">
                <a:ea typeface="ＭＳ Ｐゴシック" charset="-128"/>
              </a:rPr>
              <a:t>Zero app migration</a:t>
            </a:r>
          </a:p>
          <a:p>
            <a:pPr marL="800080" lvl="1" indent="-342891">
              <a:buFont typeface=".AppleSystemUIFont" charset="-120"/>
              <a:buChar char="-"/>
            </a:pPr>
            <a:r>
              <a:rPr lang="en-US" altLang="en-US" sz="2000" dirty="0">
                <a:ea typeface="ＭＳ Ｐゴシック" charset="-128"/>
              </a:rPr>
              <a:t>No behavior changes in existing features</a:t>
            </a:r>
          </a:p>
          <a:p>
            <a:pPr marL="800080" lvl="1" indent="-342891">
              <a:buFont typeface=".AppleSystemUIFont" charset="-120"/>
              <a:buChar char="-"/>
            </a:pPr>
            <a:r>
              <a:rPr lang="en-US" altLang="en-US" sz="2000" dirty="0">
                <a:ea typeface="ＭＳ Ｐゴシック" charset="-128"/>
              </a:rPr>
              <a:t>New behaviors in new features</a:t>
            </a:r>
          </a:p>
          <a:p>
            <a:pPr marL="285744" indent="-285744">
              <a:buFont typeface="Arial" charset="0"/>
              <a:buChar char="•"/>
            </a:pPr>
            <a:r>
              <a:rPr lang="en-US" altLang="en-US" sz="2400" dirty="0">
                <a:ea typeface="ＭＳ Ｐゴシック" charset="-128"/>
              </a:rPr>
              <a:t>Choose your Java</a:t>
            </a:r>
          </a:p>
          <a:p>
            <a:pPr marL="742932" lvl="1" indent="-285744">
              <a:buFont typeface=".AppleSystemUIFont" charset="-120"/>
              <a:buChar char="-"/>
            </a:pPr>
            <a:r>
              <a:rPr lang="en-US" altLang="en-US" sz="2000" dirty="0">
                <a:ea typeface="ＭＳ Ｐゴシック" charset="-128"/>
              </a:rPr>
              <a:t>Java 15, 11, 8</a:t>
            </a:r>
          </a:p>
          <a:p>
            <a:pPr marL="742932" lvl="1" indent="-285744">
              <a:buFont typeface=".AppleSystemUIFont" charset="-120"/>
              <a:buChar char="-"/>
            </a:pPr>
            <a:r>
              <a:rPr lang="en-US" altLang="en-US" sz="2000" dirty="0" err="1">
                <a:ea typeface="ＭＳ Ｐゴシック" charset="-128"/>
              </a:rPr>
              <a:t>AdoptOpenJDK</a:t>
            </a:r>
            <a:endParaRPr lang="en-US" altLang="en-US" sz="2000" dirty="0">
              <a:ea typeface="ＭＳ Ｐゴシック" charset="-128"/>
            </a:endParaRPr>
          </a:p>
          <a:p>
            <a:pPr marL="742932" lvl="1" indent="-285744">
              <a:buFont typeface=".AppleSystemUIFont" charset="-120"/>
              <a:buChar char="-"/>
            </a:pPr>
            <a:r>
              <a:rPr lang="en-US" altLang="en-US" sz="2000" dirty="0">
                <a:ea typeface="ＭＳ Ｐゴシック" charset="-128"/>
              </a:rPr>
              <a:t>IBM</a:t>
            </a:r>
          </a:p>
          <a:p>
            <a:pPr marL="742932" lvl="1" indent="-285744">
              <a:buFont typeface=".AppleSystemUIFont" charset="-120"/>
              <a:buChar char="-"/>
            </a:pPr>
            <a:r>
              <a:rPr lang="en-US" altLang="en-US" sz="2000" dirty="0">
                <a:ea typeface="ＭＳ Ｐゴシック" charset="-128"/>
              </a:rPr>
              <a:t>OpenJDK</a:t>
            </a:r>
          </a:p>
          <a:p>
            <a:pPr marL="742932" lvl="1" indent="-285744">
              <a:buFont typeface=".AppleSystemUIFont" charset="-120"/>
              <a:buChar char="-"/>
            </a:pPr>
            <a:r>
              <a:rPr lang="en-US" altLang="en-US" sz="2000" dirty="0">
                <a:ea typeface="ＭＳ Ｐゴシック" charset="-128"/>
              </a:rPr>
              <a:t>Oracle</a:t>
            </a:r>
          </a:p>
          <a:p>
            <a:pPr marL="285744" indent="-285744">
              <a:buFont typeface="Arial" charset="0"/>
              <a:buChar char="•"/>
            </a:pPr>
            <a:endParaRPr lang="en-US" altLang="en-US" dirty="0">
              <a:ea typeface="ＭＳ Ｐゴシック" charset="-128"/>
            </a:endParaRPr>
          </a:p>
        </p:txBody>
      </p:sp>
      <p:pic>
        <p:nvPicPr>
          <p:cNvPr id="4" name="Picture 2">
            <a:extLst>
              <a:ext uri="{FF2B5EF4-FFF2-40B4-BE49-F238E27FC236}">
                <a16:creationId xmlns:a16="http://schemas.microsoft.com/office/drawing/2014/main" id="{86695D12-5DA8-6A4B-8246-5ED038F059A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1897548"/>
            <a:ext cx="5995416" cy="393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5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4017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10" y="24398"/>
            <a:ext cx="10972800" cy="1143000"/>
          </a:xfrm>
        </p:spPr>
        <p:txBody>
          <a:bodyPr/>
          <a:lstStyle/>
          <a:p>
            <a:r>
              <a:rPr lang="en-US" dirty="0"/>
              <a:t>Periodic Table of Liberty (21.0.0.3)</a:t>
            </a:r>
          </a:p>
        </p:txBody>
      </p:sp>
      <p:grpSp>
        <p:nvGrpSpPr>
          <p:cNvPr id="5" name="Group 4"/>
          <p:cNvGrpSpPr/>
          <p:nvPr/>
        </p:nvGrpSpPr>
        <p:grpSpPr>
          <a:xfrm>
            <a:off x="1439694" y="1090791"/>
            <a:ext cx="10490196" cy="5648332"/>
            <a:chOff x="1079770" y="818093"/>
            <a:chExt cx="7867647" cy="4236249"/>
          </a:xfrm>
        </p:grpSpPr>
        <p:sp>
          <p:nvSpPr>
            <p:cNvPr id="12" name="Rectangle 11"/>
            <p:cNvSpPr/>
            <p:nvPr/>
          </p:nvSpPr>
          <p:spPr>
            <a:xfrm>
              <a:off x="1079770" y="1702196"/>
              <a:ext cx="7867647" cy="1106307"/>
            </a:xfrm>
            <a:prstGeom prst="rect">
              <a:avLst/>
            </a:prstGeom>
            <a:solidFill>
              <a:srgbClr val="B0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13" name="Round Same Side Corner Rectangle 12"/>
            <p:cNvSpPr/>
            <p:nvPr/>
          </p:nvSpPr>
          <p:spPr>
            <a:xfrm flipV="1">
              <a:off x="1079770" y="2590701"/>
              <a:ext cx="7867647" cy="2463641"/>
            </a:xfrm>
            <a:prstGeom prst="round2SameRect">
              <a:avLst>
                <a:gd name="adj1" fmla="val 2359"/>
                <a:gd name="adj2" fmla="val 0"/>
              </a:avLst>
            </a:prstGeom>
            <a:solidFill>
              <a:srgbClr val="E5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7" name="Rectangle 6"/>
            <p:cNvSpPr/>
            <p:nvPr/>
          </p:nvSpPr>
          <p:spPr>
            <a:xfrm>
              <a:off x="1079770" y="1265033"/>
              <a:ext cx="7867647" cy="438026"/>
            </a:xfrm>
            <a:prstGeom prst="rect">
              <a:avLst/>
            </a:prstGeom>
            <a:solidFill>
              <a:srgbClr val="1A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6" name="Round Same Side Corner Rectangle 5"/>
            <p:cNvSpPr/>
            <p:nvPr/>
          </p:nvSpPr>
          <p:spPr>
            <a:xfrm>
              <a:off x="1079770" y="818093"/>
              <a:ext cx="7867647" cy="446769"/>
            </a:xfrm>
            <a:prstGeom prst="round2SameRect">
              <a:avLst/>
            </a:prstGeom>
            <a:solidFill>
              <a:srgbClr val="006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grpSp>
      <p:graphicFrame>
        <p:nvGraphicFramePr>
          <p:cNvPr id="21" name="Table 20"/>
          <p:cNvGraphicFramePr>
            <a:graphicFrameLocks noGrp="1"/>
          </p:cNvGraphicFramePr>
          <p:nvPr/>
        </p:nvGraphicFramePr>
        <p:xfrm>
          <a:off x="1584757" y="1104337"/>
          <a:ext cx="10218514" cy="5594376"/>
        </p:xfrm>
        <a:graphic>
          <a:graphicData uri="http://schemas.openxmlformats.org/drawingml/2006/table">
            <a:tbl>
              <a:tblPr firstRow="1" bandRow="1">
                <a:tableStyleId>{2D5ABB26-0587-4C30-8999-92F81FD0307C}</a:tableStyleId>
              </a:tblPr>
              <a:tblGrid>
                <a:gridCol w="1728811">
                  <a:extLst>
                    <a:ext uri="{9D8B030D-6E8A-4147-A177-3AD203B41FA5}">
                      <a16:colId xmlns:a16="http://schemas.microsoft.com/office/drawing/2014/main" val="20000"/>
                    </a:ext>
                  </a:extLst>
                </a:gridCol>
                <a:gridCol w="2091135">
                  <a:extLst>
                    <a:ext uri="{9D8B030D-6E8A-4147-A177-3AD203B41FA5}">
                      <a16:colId xmlns:a16="http://schemas.microsoft.com/office/drawing/2014/main" val="20001"/>
                    </a:ext>
                  </a:extLst>
                </a:gridCol>
                <a:gridCol w="2011051">
                  <a:extLst>
                    <a:ext uri="{9D8B030D-6E8A-4147-A177-3AD203B41FA5}">
                      <a16:colId xmlns:a16="http://schemas.microsoft.com/office/drawing/2014/main" val="20002"/>
                    </a:ext>
                  </a:extLst>
                </a:gridCol>
                <a:gridCol w="2103496">
                  <a:extLst>
                    <a:ext uri="{9D8B030D-6E8A-4147-A177-3AD203B41FA5}">
                      <a16:colId xmlns:a16="http://schemas.microsoft.com/office/drawing/2014/main" val="20003"/>
                    </a:ext>
                  </a:extLst>
                </a:gridCol>
                <a:gridCol w="2284021">
                  <a:extLst>
                    <a:ext uri="{9D8B030D-6E8A-4147-A177-3AD203B41FA5}">
                      <a16:colId xmlns:a16="http://schemas.microsoft.com/office/drawing/2014/main" val="20004"/>
                    </a:ext>
                  </a:extLst>
                </a:gridCol>
              </a:tblGrid>
              <a:tr h="284480">
                <a:tc>
                  <a:txBody>
                    <a:bodyPr/>
                    <a:lstStyle/>
                    <a:p>
                      <a:endParaRPr lang="en-US" sz="1100" dirty="0">
                        <a:solidFill>
                          <a:schemeClr val="bg1"/>
                        </a:solidFill>
                      </a:endParaRPr>
                    </a:p>
                  </a:txBody>
                  <a:tcPr marL="121920" marR="121920" marT="60960" marB="60960">
                    <a:solidFill>
                      <a:srgbClr val="006BBF"/>
                    </a:solidFill>
                  </a:tcPr>
                </a:tc>
                <a:tc>
                  <a:txBody>
                    <a:bodyPr/>
                    <a:lstStyle/>
                    <a:p>
                      <a:r>
                        <a:rPr lang="en-US" sz="1100" dirty="0">
                          <a:solidFill>
                            <a:schemeClr val="bg1"/>
                          </a:solidFill>
                        </a:rPr>
                        <a:t>batchSMFLogging-1.0</a:t>
                      </a:r>
                    </a:p>
                  </a:txBody>
                  <a:tcPr marL="121920" marR="121920" marT="60960" marB="60960">
                    <a:solidFill>
                      <a:srgbClr val="006BBF"/>
                    </a:solidFill>
                  </a:tcPr>
                </a:tc>
                <a:tc>
                  <a:txBody>
                    <a:bodyPr/>
                    <a:lstStyle/>
                    <a:p>
                      <a:r>
                        <a:rPr lang="en-US" sz="1100" dirty="0">
                          <a:solidFill>
                            <a:schemeClr val="bg1"/>
                          </a:solidFill>
                        </a:rPr>
                        <a:t>zosLocalAdapters-1.0</a:t>
                      </a:r>
                    </a:p>
                  </a:txBody>
                  <a:tcPr marL="121920" marR="121920" marT="60960" marB="60960">
                    <a:solidFill>
                      <a:srgbClr val="006BB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zosTransaction-1.0</a:t>
                      </a:r>
                    </a:p>
                  </a:txBody>
                  <a:tcPr marL="121920" marR="121920" marT="60960" marB="60960">
                    <a:lnR w="28575" cap="flat" cmpd="sng" algn="ctr">
                      <a:solidFill>
                        <a:schemeClr val="tx1"/>
                      </a:solidFill>
                      <a:prstDash val="sysDash"/>
                      <a:round/>
                      <a:headEnd type="none" w="med" len="med"/>
                      <a:tailEnd type="none" w="med" len="med"/>
                    </a:lnR>
                    <a:solidFill>
                      <a:srgbClr val="006BBF"/>
                    </a:solidFill>
                  </a:tcPr>
                </a:tc>
                <a:tc>
                  <a:txBody>
                    <a:bodyPr/>
                    <a:lstStyle/>
                    <a:p>
                      <a:endParaRPr lang="en-US" sz="1100" dirty="0">
                        <a:solidFill>
                          <a:schemeClr val="bg1"/>
                        </a:solidFill>
                      </a:endParaRP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lgDash"/>
                      <a:round/>
                      <a:headEnd type="none" w="med" len="med"/>
                      <a:tailEnd type="none" w="med" len="med"/>
                    </a:lnT>
                    <a:solidFill>
                      <a:srgbClr val="006BBF"/>
                    </a:solidFill>
                  </a:tcPr>
                </a:tc>
                <a:extLst>
                  <a:ext uri="{0D108BD9-81ED-4DB2-BD59-A6C34878D82A}">
                    <a16:rowId xmlns:a16="http://schemas.microsoft.com/office/drawing/2014/main" val="10000"/>
                  </a:ext>
                </a:extLst>
              </a:tr>
              <a:tr h="294712">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rgbClr val="006BBF"/>
                    </a:solidFill>
                  </a:tcPr>
                </a:tc>
                <a:tc>
                  <a:txBody>
                    <a:bodyPr/>
                    <a:lstStyle/>
                    <a:p>
                      <a:endParaRPr lang="en-US" sz="1100" dirty="0">
                        <a:solidFill>
                          <a:schemeClr val="bg1"/>
                        </a:solidFill>
                      </a:endParaRPr>
                    </a:p>
                  </a:txBody>
                  <a:tcPr marL="121920" marR="121920" marT="60960" marB="60960">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zosRequestLogging-1.0</a:t>
                      </a:r>
                    </a:p>
                  </a:txBody>
                  <a:tcPr marL="121920" marR="121920" marT="60960" marB="60960">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zosWlm-1.0</a:t>
                      </a:r>
                    </a:p>
                  </a:txBody>
                  <a:tcPr marL="121920" marR="121920" marT="60960" marB="60960">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006BBF"/>
                    </a:solidFill>
                  </a:tcPr>
                </a:tc>
                <a:tc>
                  <a:txBody>
                    <a:bodyPr/>
                    <a:lstStyle/>
                    <a:p>
                      <a:r>
                        <a:rPr lang="en-US" sz="1100" dirty="0">
                          <a:solidFill>
                            <a:schemeClr val="bg1"/>
                          </a:solidFill>
                        </a:rPr>
                        <a:t>zosSecurity-1.0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006BBF"/>
                    </a:solidFill>
                  </a:tcPr>
                </a:tc>
                <a:extLst>
                  <a:ext uri="{0D108BD9-81ED-4DB2-BD59-A6C34878D82A}">
                    <a16:rowId xmlns:a16="http://schemas.microsoft.com/office/drawing/2014/main" val="10001"/>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collectiveController-1.0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dynamicRouting-1.0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healthManager-1.0</a:t>
                      </a:r>
                    </a:p>
                  </a:txBody>
                  <a:tcPr marL="121920" marR="121920" marT="60960" marB="60960">
                    <a:lnT w="12700" cap="flat" cmpd="sng" algn="ctr">
                      <a:noFill/>
                      <a:prstDash val="dot"/>
                      <a:round/>
                      <a:headEnd type="none" w="med" len="med"/>
                      <a:tailEnd type="none" w="med" len="med"/>
                    </a:lnT>
                    <a:solidFill>
                      <a:srgbClr val="1A9FFF"/>
                    </a:solidFill>
                  </a:tcPr>
                </a:tc>
                <a:tc>
                  <a:txBody>
                    <a:bodyPr/>
                    <a:lstStyle/>
                    <a:p>
                      <a:r>
                        <a:rPr lang="en-US" sz="1100" dirty="0">
                          <a:solidFill>
                            <a:schemeClr val="bg1"/>
                          </a:solidFill>
                        </a:rPr>
                        <a:t>scalingController-1.0</a:t>
                      </a:r>
                    </a:p>
                  </a:txBody>
                  <a:tcPr marL="121920" marR="121920" marT="60960" marB="60960">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1A9F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1A9FFF"/>
                    </a:solidFill>
                  </a:tcPr>
                </a:tc>
                <a:extLst>
                  <a:ext uri="{0D108BD9-81ED-4DB2-BD59-A6C34878D82A}">
                    <a16:rowId xmlns:a16="http://schemas.microsoft.com/office/drawing/2014/main" val="10002"/>
                  </a:ext>
                </a:extLst>
              </a:tr>
              <a:tr h="294712">
                <a:tc>
                  <a:txBody>
                    <a:bodyPr/>
                    <a:lstStyle/>
                    <a:p>
                      <a:endParaRPr lang="en-US" sz="1100" dirty="0">
                        <a:solidFill>
                          <a:schemeClr val="bg1"/>
                        </a:solidFill>
                      </a:endParaRPr>
                    </a:p>
                  </a:txBody>
                  <a:tcPr marL="121920" marR="121920" marT="60960" marB="60960">
                    <a:lnB w="28575" cap="flat" cmpd="sng" algn="ctr">
                      <a:solidFill>
                        <a:schemeClr val="tx1"/>
                      </a:solidFill>
                      <a:prstDash val="dash"/>
                      <a:round/>
                      <a:headEnd type="none" w="med" len="med"/>
                      <a:tailEnd type="none" w="med" len="med"/>
                    </a:lnB>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clusterMember-1.0</a:t>
                      </a:r>
                    </a:p>
                  </a:txBody>
                  <a:tcPr marL="121920" marR="121920" marT="60960" marB="60960">
                    <a:lnB w="28575" cap="flat" cmpd="sng" algn="ctr">
                      <a:solidFill>
                        <a:schemeClr val="tx1"/>
                      </a:solidFill>
                      <a:prstDash val="dash"/>
                      <a:round/>
                      <a:headEnd type="none" w="med" len="med"/>
                      <a:tailEnd type="none" w="med" len="med"/>
                    </a:lnB>
                    <a:solidFill>
                      <a:srgbClr val="1A9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healthAnalyzer-1.0</a:t>
                      </a:r>
                    </a:p>
                  </a:txBody>
                  <a:tcPr marL="121920" marR="121920" marT="60960" marB="60960">
                    <a:lnB w="12700" cap="flat" cmpd="sng" algn="ctr">
                      <a:noFill/>
                      <a:prstDash val="dot"/>
                      <a:round/>
                      <a:headEnd type="none" w="med" len="med"/>
                      <a:tailEnd type="none" w="med" len="med"/>
                    </a:lnB>
                    <a:solidFill>
                      <a:srgbClr val="1A9FFF"/>
                    </a:solidFill>
                  </a:tcPr>
                </a:tc>
                <a:tc>
                  <a:txBody>
                    <a:bodyPr/>
                    <a:lstStyle/>
                    <a:p>
                      <a:r>
                        <a:rPr lang="en-US" sz="1100" dirty="0">
                          <a:solidFill>
                            <a:schemeClr val="bg1"/>
                          </a:solidFill>
                        </a:rPr>
                        <a:t>scalingMember-1.0</a:t>
                      </a:r>
                    </a:p>
                  </a:txBody>
                  <a:tcPr marL="121920" marR="121920" marT="60960" marB="60960">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1A9F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1A9FFF"/>
                    </a:solidFill>
                  </a:tcPr>
                </a:tc>
                <a:extLst>
                  <a:ext uri="{0D108BD9-81ED-4DB2-BD59-A6C34878D82A}">
                    <a16:rowId xmlns:a16="http://schemas.microsoft.com/office/drawing/2014/main" val="10003"/>
                  </a:ext>
                </a:extLst>
              </a:tr>
              <a:tr h="294712">
                <a:tc>
                  <a:txBody>
                    <a:bodyPr/>
                    <a:lstStyle/>
                    <a:p>
                      <a:r>
                        <a:rPr lang="en-US" sz="1100" dirty="0"/>
                        <a:t>cloudant-1.0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dash"/>
                      <a:round/>
                      <a:headEnd type="none" w="med" len="med"/>
                      <a:tailEnd type="none" w="med" len="med"/>
                    </a:lnT>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heritageAPIs-1.0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28575" cap="flat" cmpd="sng" algn="ctr">
                      <a:solidFill>
                        <a:schemeClr val="tx1"/>
                      </a:solidFill>
                      <a:prstDash val="dash"/>
                      <a:round/>
                      <a:headEnd type="none" w="med" len="med"/>
                      <a:tailEnd type="none" w="med" len="med"/>
                    </a:lnT>
                    <a:solidFill>
                      <a:srgbClr val="EE92D8"/>
                    </a:solidFill>
                  </a:tcPr>
                </a:tc>
                <a:tc>
                  <a:txBody>
                    <a:bodyPr/>
                    <a:lstStyle/>
                    <a:p>
                      <a:r>
                        <a:rPr lang="en-US" sz="1100" dirty="0"/>
                        <a:t>batchManagement-1.0</a:t>
                      </a:r>
                    </a:p>
                  </a:txBody>
                  <a:tcPr marL="121920" marR="121920" marT="60960" marB="60960">
                    <a:lnL w="28575" cap="flat" cmpd="sng" algn="ctr">
                      <a:solidFill>
                        <a:schemeClr val="tx1"/>
                      </a:solidFill>
                      <a:prstDash val="dash"/>
                      <a:round/>
                      <a:headEnd type="none" w="med" len="med"/>
                      <a:tailEnd type="none" w="med" len="med"/>
                    </a:lnL>
                    <a:lnT w="12700" cap="flat" cmpd="sng" algn="ctr">
                      <a:noFill/>
                      <a:prstDash val="dot"/>
                      <a:round/>
                      <a:headEnd type="none" w="med" len="med"/>
                      <a:tailEnd type="none" w="med" len="med"/>
                    </a:lnT>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B0DCFF"/>
                    </a:solidFill>
                  </a:tcPr>
                </a:tc>
                <a:tc>
                  <a:txBody>
                    <a:bodyPr/>
                    <a:lstStyle/>
                    <a:p>
                      <a:endParaRPr lang="en-US" sz="1100" dirty="0"/>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B0DCFF"/>
                    </a:solidFill>
                  </a:tcPr>
                </a:tc>
                <a:extLst>
                  <a:ext uri="{0D108BD9-81ED-4DB2-BD59-A6C34878D82A}">
                    <a16:rowId xmlns:a16="http://schemas.microsoft.com/office/drawing/2014/main" val="10004"/>
                  </a:ext>
                </a:extLst>
              </a:tr>
              <a:tr h="294712">
                <a:tc>
                  <a:txBody>
                    <a:bodyPr/>
                    <a:lstStyle/>
                    <a:p>
                      <a:r>
                        <a:rPr lang="en-US" sz="1100" dirty="0"/>
                        <a:t>javaee-7.0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sipServlet-1.1</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wsAtomicTransaction-1.2</a:t>
                      </a:r>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passwordUtilities-1.0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5"/>
                  </a:ext>
                </a:extLst>
              </a:tr>
              <a:tr h="294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javaee-8.0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wsSecurity-1.1</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6"/>
                  </a:ext>
                </a:extLst>
              </a:tr>
              <a:tr h="294712">
                <a:tc>
                  <a:txBody>
                    <a:bodyPr/>
                    <a:lstStyle/>
                    <a:p>
                      <a:r>
                        <a:rPr lang="en-US" sz="1100" dirty="0"/>
                        <a:t>jakartaee-8.0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B0DCFF"/>
                    </a:solidFill>
                  </a:tcPr>
                </a:tc>
                <a:tc>
                  <a:txBody>
                    <a:bodyPr/>
                    <a:lstStyle/>
                    <a:p>
                      <a:endParaRPr lang="en-US" sz="1100" dirty="0"/>
                    </a:p>
                  </a:txBody>
                  <a:tcPr marL="121920" marR="121920" marT="60960" marB="60960">
                    <a:lnL w="28575" cap="flat" cmpd="sng" algn="ctr">
                      <a:solidFill>
                        <a:schemeClr val="tx1"/>
                      </a:solidFill>
                      <a:prstDash val="dash"/>
                      <a:round/>
                      <a:headEnd type="none" w="med" len="med"/>
                      <a:tailEnd type="none" w="med" len="med"/>
                    </a:lnL>
                    <a:solidFill>
                      <a:srgbClr val="B0DC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lnB w="28575" cap="flat" cmpd="sng" algn="ctr">
                      <a:solidFill>
                        <a:schemeClr val="tx1"/>
                      </a:solidFill>
                      <a:prstDash val="sysDash"/>
                      <a:round/>
                      <a:headEnd type="none" w="med" len="med"/>
                      <a:tailEnd type="none" w="med" len="med"/>
                    </a:lnB>
                    <a:solidFill>
                      <a:srgbClr val="B0D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wsSecuritySaml-1.0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B0DCFF"/>
                    </a:solidFill>
                  </a:tcPr>
                </a:tc>
                <a:extLst>
                  <a:ext uri="{0D108BD9-81ED-4DB2-BD59-A6C34878D82A}">
                    <a16:rowId xmlns:a16="http://schemas.microsoft.com/office/drawing/2014/main" val="1000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bells-1.0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microProfile-4.0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dot"/>
                      <a:round/>
                      <a:headEnd type="none" w="med" len="med"/>
                      <a:tailEnd type="none" w="med" len="med"/>
                    </a:lnB>
                    <a:solidFill>
                      <a:srgbClr val="91F1B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adminCenter-1.0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lnB w="12700" cap="flat" cmpd="sng" algn="ctr">
                      <a:noFill/>
                      <a:prstDash val="dot"/>
                      <a:round/>
                      <a:headEnd type="none" w="med" len="med"/>
                      <a:tailEnd type="none" w="med" len="med"/>
                    </a:lnB>
                    <a:solidFill>
                      <a:srgbClr val="E5F5FF"/>
                    </a:solidFill>
                  </a:tcPr>
                </a:tc>
                <a:tc>
                  <a:txBody>
                    <a:bodyPr/>
                    <a:lstStyle/>
                    <a:p>
                      <a:r>
                        <a:rPr lang="en-US" sz="1100" dirty="0"/>
                        <a:t>acmeCA-1.0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T w="28575" cap="flat" cmpd="sng" algn="ctr">
                      <a:solidFill>
                        <a:schemeClr val="tx1"/>
                      </a:solidFill>
                      <a:prstDash val="sysDash"/>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solidFill>
                      <a:srgbClr val="FAB8AF"/>
                    </a:solidFill>
                  </a:tcPr>
                </a:tc>
                <a:tc>
                  <a:txBody>
                    <a:bodyPr/>
                    <a:lstStyle/>
                    <a:p>
                      <a:r>
                        <a:rPr lang="en-US" sz="1100" dirty="0"/>
                        <a:t>audit-1.0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dot"/>
                      <a:round/>
                      <a:headEnd type="none" w="med" len="med"/>
                      <a:tailEnd type="none" w="med" len="med"/>
                    </a:lnB>
                    <a:solidFill>
                      <a:srgbClr val="E5F5FF"/>
                    </a:solidFill>
                  </a:tcPr>
                </a:tc>
                <a:extLst>
                  <a:ext uri="{0D108BD9-81ED-4DB2-BD59-A6C34878D82A}">
                    <a16:rowId xmlns:a16="http://schemas.microsoft.com/office/drawing/2014/main" val="10008"/>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concurrent-1.0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mpContextPropagation-1.0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collectiveMember-1.0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lnT w="12700" cap="flat" cmpd="sng" algn="ctr">
                      <a:noFill/>
                      <a:prstDash val="dot"/>
                      <a:round/>
                      <a:headEnd type="none" w="med" len="med"/>
                      <a:tailEnd type="none" w="med" len="med"/>
                    </a:lnT>
                    <a:solidFill>
                      <a:srgbClr val="E5F5FF"/>
                    </a:solidFill>
                  </a:tcPr>
                </a:tc>
                <a:tc>
                  <a:txBody>
                    <a:bodyPr/>
                    <a:lstStyle/>
                    <a:p>
                      <a:r>
                        <a:rPr lang="en-US" sz="1100" dirty="0"/>
                        <a:t>constrainedDelegation-1.0</a:t>
                      </a:r>
                    </a:p>
                  </a:txBody>
                  <a:tcPr marL="121920" marR="121920" marT="60960" marB="60960">
                    <a:lnL w="28575" cap="flat" cmpd="sng" algn="ctr">
                      <a:solidFill>
                        <a:schemeClr val="tx1"/>
                      </a:solidFill>
                      <a:prstDash val="sysDash"/>
                      <a:round/>
                      <a:headEnd type="none" w="med" len="med"/>
                      <a:tailEnd type="none" w="med" len="med"/>
                    </a:lnL>
                    <a:lnT w="12700" cap="flat" cmpd="sng" algn="ctr">
                      <a:noFill/>
                      <a:prstDash val="lgDash"/>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ldapRegistry-3.0</a:t>
                      </a:r>
                    </a:p>
                  </a:txBody>
                  <a:tcPr marL="121920" marR="121920" marT="60960" marB="60960">
                    <a:lnR w="12700" cap="flat" cmpd="sng" algn="ctr">
                      <a:noFill/>
                      <a:prstDash val="lgDash"/>
                      <a:round/>
                      <a:headEnd type="none" w="med" len="med"/>
                      <a:tailEnd type="none" w="med" len="med"/>
                    </a:lnR>
                    <a:lnT w="12700" cap="flat" cmpd="sng" algn="ctr">
                      <a:noFill/>
                      <a:prstDash val="dot"/>
                      <a:round/>
                      <a:headEnd type="none" w="med" len="med"/>
                      <a:tailEnd type="none" w="med" len="med"/>
                    </a:lnT>
                    <a:solidFill>
                      <a:srgbClr val="E5F5FF"/>
                    </a:solidFill>
                  </a:tcPr>
                </a:tc>
                <a:extLst>
                  <a:ext uri="{0D108BD9-81ED-4DB2-BD59-A6C34878D82A}">
                    <a16:rowId xmlns:a16="http://schemas.microsoft.com/office/drawing/2014/main" val="10009"/>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grpc-1.0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solid"/>
                      <a:round/>
                      <a:headEnd type="none" w="med" len="med"/>
                      <a:tailEnd type="none" w="med" len="med"/>
                    </a:lnB>
                    <a:solidFill>
                      <a:srgbClr val="91F1B1"/>
                    </a:solidFill>
                  </a:tcPr>
                </a:tc>
                <a:tc>
                  <a:txBody>
                    <a:bodyPr/>
                    <a:lstStyle/>
                    <a:p>
                      <a:r>
                        <a:rPr lang="en-US" sz="1100" dirty="0"/>
                        <a:t>mpGraphQL-1.0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distributedMap-1.0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federatedRepository-1.0</a:t>
                      </a:r>
                    </a:p>
                  </a:txBody>
                  <a:tcPr marL="121920" marR="121920" marT="60960" marB="60960">
                    <a:lnL w="28575" cap="flat" cmpd="sng" algn="ctr">
                      <a:solidFill>
                        <a:schemeClr val="tx1"/>
                      </a:solidFill>
                      <a:prstDash val="sysDash"/>
                      <a:round/>
                      <a:headEnd type="none" w="med" len="med"/>
                      <a:tailEnd type="none" w="med" len="med"/>
                    </a:lnL>
                    <a:solidFill>
                      <a:srgbClr val="E5F5FF"/>
                    </a:solidFill>
                  </a:tcPr>
                </a:tc>
                <a:tc>
                  <a:txBody>
                    <a:bodyPr/>
                    <a:lstStyle/>
                    <a:p>
                      <a:r>
                        <a:rPr lang="en-US" sz="1100" dirty="0"/>
                        <a:t>oauth-2.0</a:t>
                      </a:r>
                    </a:p>
                  </a:txBody>
                  <a:tcPr marL="121920" marR="121920" marT="60960" marB="60960">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0"/>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javaMail-1.6</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E5F5FF"/>
                    </a:solidFill>
                  </a:tcPr>
                </a:tc>
                <a:tc>
                  <a:txBody>
                    <a:bodyPr/>
                    <a:lstStyle/>
                    <a:p>
                      <a:r>
                        <a:rPr lang="en-US" sz="1100" dirty="0"/>
                        <a:t>mpReactiveMessaging-1.0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eventLogging-1.0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jwt-1.0</a:t>
                      </a:r>
                    </a:p>
                  </a:txBody>
                  <a:tcPr marL="121920" marR="121920" marT="60960" marB="60960">
                    <a:lnL w="28575" cap="flat" cmpd="sng" algn="ctr">
                      <a:solidFill>
                        <a:schemeClr val="tx1"/>
                      </a:solidFill>
                      <a:prstDash val="sysDash"/>
                      <a:round/>
                      <a:headEnd type="none" w="med" len="med"/>
                      <a:tailEnd type="none" w="med" len="med"/>
                    </a:lnL>
                    <a:lnB w="12700" cap="flat" cmpd="sng" algn="ctr">
                      <a:noFill/>
                      <a:prstDash val="solid"/>
                      <a:round/>
                      <a:headEnd type="none" w="med" len="med"/>
                      <a:tailEnd type="none" w="med" len="med"/>
                    </a:lnB>
                    <a:solidFill>
                      <a:srgbClr val="E5F5FF"/>
                    </a:solidFill>
                  </a:tcPr>
                </a:tc>
                <a:tc>
                  <a:txBody>
                    <a:bodyPr/>
                    <a:lstStyle/>
                    <a:p>
                      <a:r>
                        <a:rPr lang="en-US" sz="1100" dirty="0"/>
                        <a:t>openid-2.0</a:t>
                      </a:r>
                    </a:p>
                  </a:txBody>
                  <a:tcPr marL="121920" marR="121920" marT="60960" marB="60960">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1"/>
                  </a:ext>
                </a:extLst>
              </a:tr>
              <a:tr h="294712">
                <a:tc>
                  <a:txBody>
                    <a:bodyPr/>
                    <a:lstStyle/>
                    <a:p>
                      <a:r>
                        <a:rPr lang="en-US" sz="1100" dirty="0"/>
                        <a:t>jaxb-2.2</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solidFill>
                      <a:srgbClr val="E5F5FF"/>
                    </a:solidFill>
                  </a:tcPr>
                </a:tc>
                <a:tc>
                  <a:txBody>
                    <a:bodyPr/>
                    <a:lstStyle/>
                    <a:p>
                      <a:r>
                        <a:rPr lang="en-US" sz="1100" dirty="0"/>
                        <a:t>mpReactiveStreams-1.0</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logstashCollector-1.0</a:t>
                      </a:r>
                    </a:p>
                  </a:txBody>
                  <a:tcPr marL="121920" marR="121920" marT="60960" marB="60960">
                    <a:lnL w="28575" cap="flat" cmpd="sng" algn="ctr">
                      <a:solidFill>
                        <a:schemeClr val="tx1"/>
                      </a:solidFill>
                      <a:prstDash val="dash"/>
                      <a:round/>
                      <a:headEnd type="none" w="med" len="med"/>
                      <a:tailEnd type="none" w="med" len="med"/>
                    </a:lnL>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jwtSso-1.0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ysDash"/>
                      <a:round/>
                      <a:headEnd type="none" w="med" len="med"/>
                      <a:tailEnd type="none" w="med" len="med"/>
                    </a:lnB>
                    <a:solidFill>
                      <a:srgbClr val="E5F5FF"/>
                    </a:solidFill>
                  </a:tcPr>
                </a:tc>
                <a:tc>
                  <a:txBody>
                    <a:bodyPr/>
                    <a:lstStyle/>
                    <a:p>
                      <a:r>
                        <a:rPr lang="en-US" sz="1100" dirty="0"/>
                        <a:t>openidConnectClient-1.0</a:t>
                      </a:r>
                    </a:p>
                  </a:txBody>
                  <a:tcPr marL="121920" marR="121920" marT="60960" marB="60960">
                    <a:lnL w="12700" cap="flat" cmpd="sng" algn="ctr">
                      <a:noFill/>
                      <a:prstDash val="solid"/>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2"/>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jdbc-4.3</a:t>
                      </a:r>
                    </a:p>
                  </a:txBody>
                  <a:tcPr marL="121920" marR="121920" marT="60960" marB="60960">
                    <a:lnL w="12700" cap="flat" cmpd="sng" algn="ctr">
                      <a:noFill/>
                      <a:prstDash val="lgDash"/>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opentracing-1.3</a:t>
                      </a:r>
                    </a:p>
                  </a:txBody>
                  <a:tcPr marL="121920" marR="121920" marT="60960" marB="60960">
                    <a:lnL w="12700" cap="flat" cmpd="sng" algn="ctr">
                      <a:noFill/>
                      <a:prstDash val="solid"/>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monitor-1.0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sessionDatabase-1.0</a:t>
                      </a:r>
                    </a:p>
                  </a:txBody>
                  <a:tcPr marL="121920" marR="121920" marT="60960" marB="60960">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solidFill>
                      <a:srgbClr val="E5F5FF"/>
                    </a:solidFill>
                  </a:tcPr>
                </a:tc>
                <a:tc>
                  <a:txBody>
                    <a:bodyPr/>
                    <a:lstStyle/>
                    <a:p>
                      <a:r>
                        <a:rPr lang="en-US" sz="1100" dirty="0"/>
                        <a:t>openidConnectServer-1.0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3"/>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jpaContainer-2.2</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T w="12700" cap="flat" cmpd="sng" algn="ctr">
                      <a:noFill/>
                      <a:prstDash val="solid"/>
                      <a:round/>
                      <a:headEnd type="none" w="med" len="med"/>
                      <a:tailEnd type="none" w="med" len="med"/>
                    </a:lnT>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osgiConsole-1.0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openapi-3.1</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webCache-1.0</a:t>
                      </a:r>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samlWeb-2.0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4"/>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jsfContainer-2.3</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r>
                        <a:rPr lang="en-US" sz="1100" dirty="0"/>
                        <a:t>springBoot-2.0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requestTiming-1.0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scim-1.0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5"/>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webProfile-7.0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usageMetering-1.0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socialLogin-1.0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6"/>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jsonbContainer-1.0</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solidFill>
                      <a:srgbClr val="E5F5FF"/>
                    </a:solidFill>
                  </a:tcPr>
                </a:tc>
                <a:tc>
                  <a:txBody>
                    <a:bodyPr/>
                    <a:lstStyle/>
                    <a:p>
                      <a:r>
                        <a:rPr lang="en-US" sz="1100" dirty="0"/>
                        <a:t>webProfile-8.0</a:t>
                      </a:r>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restConnector-2.0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spnego-1.0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solidFill>
                      <a:srgbClr val="E5F5FF"/>
                    </a:solidFill>
                  </a:tcPr>
                </a:tc>
                <a:extLst>
                  <a:ext uri="{0D108BD9-81ED-4DB2-BD59-A6C34878D82A}">
                    <a16:rowId xmlns:a16="http://schemas.microsoft.com/office/drawing/2014/main" val="10017"/>
                  </a:ext>
                </a:extLst>
              </a:tr>
              <a:tr h="29471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jsonpContainer-1.1</a:t>
                      </a:r>
                    </a:p>
                  </a:txBody>
                  <a:tcPr marL="121920" marR="121920" marT="60960" marB="60960">
                    <a:lnL w="12700" cap="flat" cmpd="sng" algn="ctr">
                      <a:noFill/>
                      <a:prstDash val="lg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5FF"/>
                    </a:solidFill>
                  </a:tcPr>
                </a:tc>
                <a:tc>
                  <a:txBody>
                    <a:bodyPr/>
                    <a:lstStyle/>
                    <a:p>
                      <a:endParaRPr lang="en-US" sz="1100" dirty="0"/>
                    </a:p>
                  </a:txBody>
                  <a:tcPr marL="121920" marR="121920" marT="60960" marB="60960">
                    <a:lnL w="12700" cap="flat" cmpd="sng" algn="ctr">
                      <a:noFill/>
                      <a:prstDash val="lgDash"/>
                      <a:round/>
                      <a:headEnd type="none" w="med" len="med"/>
                      <a:tailEnd type="none" w="med" len="med"/>
                    </a:lnL>
                    <a:lnR w="28575" cap="flat" cmpd="sng" algn="ctr">
                      <a:solidFill>
                        <a:schemeClr val="tx1"/>
                      </a:solidFill>
                      <a:prstDash val="dash"/>
                      <a:round/>
                      <a:headEnd type="none" w="med" len="med"/>
                      <a:tailEnd type="none" w="med" len="med"/>
                    </a:lnR>
                    <a:lnB w="12700" cap="flat" cmpd="sng" algn="ctr">
                      <a:noFill/>
                      <a:prstDash val="lgDash"/>
                      <a:round/>
                      <a:headEnd type="none" w="med" len="med"/>
                      <a:tailEnd type="none" w="med" len="med"/>
                    </a:lnB>
                    <a:solidFill>
                      <a:srgbClr val="E5F5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sessionCache-1.0</a:t>
                      </a:r>
                    </a:p>
                  </a:txBody>
                  <a:tcPr marL="121920" marR="121920" marT="60960" marB="60960">
                    <a:lnL w="28575" cap="flat" cmpd="sng" algn="ctr">
                      <a:solidFill>
                        <a:schemeClr val="tx1"/>
                      </a:solidFill>
                      <a:prstDash val="dash"/>
                      <a:round/>
                      <a:headEnd type="none" w="med" len="med"/>
                      <a:tailEnd type="none" w="med" len="med"/>
                    </a:lnL>
                    <a:solidFill>
                      <a:srgbClr val="E5F5FF"/>
                    </a:solidFill>
                  </a:tcPr>
                </a:tc>
                <a:tc>
                  <a:txBody>
                    <a:bodyPr/>
                    <a:lstStyle/>
                    <a:p>
                      <a:endParaRPr lang="en-US" sz="1100" dirty="0"/>
                    </a:p>
                  </a:txBody>
                  <a:tcPr marL="121920" marR="121920" marT="60960" marB="60960">
                    <a:lnR w="28575" cap="flat" cmpd="sng" algn="ctr">
                      <a:solidFill>
                        <a:schemeClr val="tx1"/>
                      </a:solidFill>
                      <a:prstDash val="sysDash"/>
                      <a:round/>
                      <a:headEnd type="none" w="med" len="med"/>
                      <a:tailEnd type="none" w="med" len="med"/>
                    </a:lnR>
                    <a:solidFill>
                      <a:srgbClr val="E5F5FF"/>
                    </a:solidFill>
                  </a:tcPr>
                </a:tc>
                <a:tc>
                  <a:txBody>
                    <a:bodyPr/>
                    <a:lstStyle/>
                    <a:p>
                      <a:r>
                        <a:rPr lang="en-US" sz="1100" dirty="0"/>
                        <a:t>transportSecurity-1.0</a:t>
                      </a:r>
                    </a:p>
                  </a:txBody>
                  <a:tcPr marL="121920" marR="121920" marT="60960" marB="60960">
                    <a:lnL w="28575" cap="flat" cmpd="sng" algn="ctr">
                      <a:solidFill>
                        <a:schemeClr val="tx1"/>
                      </a:solidFill>
                      <a:prstDash val="sysDash"/>
                      <a:round/>
                      <a:headEnd type="none" w="med" len="med"/>
                      <a:tailEnd type="none" w="med" len="med"/>
                    </a:lnL>
                    <a:lnR w="12700" cap="flat" cmpd="sng" algn="ctr">
                      <a:noFill/>
                      <a:prstDash val="lgDash"/>
                      <a:round/>
                      <a:headEnd type="none" w="med" len="med"/>
                      <a:tailEnd type="none" w="med" len="med"/>
                    </a:lnR>
                    <a:lnB w="12700" cap="flat" cmpd="sng" algn="ctr">
                      <a:noFill/>
                      <a:prstDash val="lgDash"/>
                      <a:round/>
                      <a:headEnd type="none" w="med" len="med"/>
                      <a:tailEnd type="none" w="med" len="med"/>
                    </a:lnB>
                    <a:solidFill>
                      <a:srgbClr val="E5F5FF"/>
                    </a:solidFill>
                  </a:tcPr>
                </a:tc>
                <a:extLst>
                  <a:ext uri="{0D108BD9-81ED-4DB2-BD59-A6C34878D82A}">
                    <a16:rowId xmlns:a16="http://schemas.microsoft.com/office/drawing/2014/main" val="10018"/>
                  </a:ext>
                </a:extLst>
              </a:tr>
            </a:tbl>
          </a:graphicData>
        </a:graphic>
      </p:graphicFrame>
      <p:grpSp>
        <p:nvGrpSpPr>
          <p:cNvPr id="24" name="Group 23"/>
          <p:cNvGrpSpPr/>
          <p:nvPr/>
        </p:nvGrpSpPr>
        <p:grpSpPr>
          <a:xfrm>
            <a:off x="124081" y="1700029"/>
            <a:ext cx="1003283" cy="1627179"/>
            <a:chOff x="93060" y="1700029"/>
            <a:chExt cx="752462" cy="1627179"/>
          </a:xfrm>
        </p:grpSpPr>
        <p:sp>
          <p:nvSpPr>
            <p:cNvPr id="8" name="Rounded Rectangle 7"/>
            <p:cNvSpPr/>
            <p:nvPr/>
          </p:nvSpPr>
          <p:spPr>
            <a:xfrm>
              <a:off x="95714" y="1700029"/>
              <a:ext cx="749808" cy="310896"/>
            </a:xfrm>
            <a:prstGeom prst="roundRect">
              <a:avLst/>
            </a:prstGeom>
            <a:solidFill>
              <a:srgbClr val="006BB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err="1">
                  <a:solidFill>
                    <a:srgbClr val="FFFFFF"/>
                  </a:solidFill>
                  <a:latin typeface="Calibri"/>
                </a:rPr>
                <a:t>zOS</a:t>
              </a:r>
              <a:endParaRPr lang="en-US" sz="1867" dirty="0">
                <a:solidFill>
                  <a:srgbClr val="FFFFFF"/>
                </a:solidFill>
                <a:latin typeface="Calibri"/>
              </a:endParaRPr>
            </a:p>
          </p:txBody>
        </p:sp>
        <p:sp>
          <p:nvSpPr>
            <p:cNvPr id="9" name="Rounded Rectangle 8"/>
            <p:cNvSpPr/>
            <p:nvPr/>
          </p:nvSpPr>
          <p:spPr>
            <a:xfrm>
              <a:off x="93712" y="2133328"/>
              <a:ext cx="749808" cy="310896"/>
            </a:xfrm>
            <a:prstGeom prst="roundRect">
              <a:avLst/>
            </a:prstGeom>
            <a:solidFill>
              <a:srgbClr val="1A9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srgbClr val="FFFFFF"/>
                  </a:solidFill>
                  <a:latin typeface="Calibri"/>
                </a:rPr>
                <a:t>ND</a:t>
              </a:r>
            </a:p>
          </p:txBody>
        </p:sp>
        <p:sp>
          <p:nvSpPr>
            <p:cNvPr id="10" name="Rounded Rectangle 9"/>
            <p:cNvSpPr/>
            <p:nvPr/>
          </p:nvSpPr>
          <p:spPr>
            <a:xfrm>
              <a:off x="93060" y="3016312"/>
              <a:ext cx="749808" cy="310896"/>
            </a:xfrm>
            <a:prstGeom prst="roundRect">
              <a:avLst/>
            </a:prstGeom>
            <a:solidFill>
              <a:srgbClr val="E5F5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prstClr val="black"/>
                  </a:solidFill>
                  <a:latin typeface="Calibri"/>
                </a:rPr>
                <a:t>Core</a:t>
              </a:r>
            </a:p>
          </p:txBody>
        </p:sp>
        <p:sp>
          <p:nvSpPr>
            <p:cNvPr id="11" name="Rounded Rectangle 10"/>
            <p:cNvSpPr/>
            <p:nvPr/>
          </p:nvSpPr>
          <p:spPr>
            <a:xfrm>
              <a:off x="93060" y="2565755"/>
              <a:ext cx="749808" cy="310896"/>
            </a:xfrm>
            <a:prstGeom prst="roundRect">
              <a:avLst/>
            </a:prstGeom>
            <a:solidFill>
              <a:srgbClr val="B0DC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867" dirty="0">
                  <a:solidFill>
                    <a:prstClr val="black"/>
                  </a:solidFill>
                  <a:latin typeface="Calibri"/>
                </a:rPr>
                <a:t>Base</a:t>
              </a:r>
            </a:p>
          </p:txBody>
        </p:sp>
      </p:grpSp>
      <p:grpSp>
        <p:nvGrpSpPr>
          <p:cNvPr id="38" name="Group 37"/>
          <p:cNvGrpSpPr/>
          <p:nvPr/>
        </p:nvGrpSpPr>
        <p:grpSpPr>
          <a:xfrm>
            <a:off x="124081" y="3572552"/>
            <a:ext cx="999744" cy="582837"/>
            <a:chOff x="93061" y="2679414"/>
            <a:chExt cx="749808" cy="437128"/>
          </a:xfrm>
        </p:grpSpPr>
        <p:sp>
          <p:nvSpPr>
            <p:cNvPr id="43" name="Rounded Rectangle 42"/>
            <p:cNvSpPr/>
            <p:nvPr/>
          </p:nvSpPr>
          <p:spPr>
            <a:xfrm>
              <a:off x="93061" y="2679414"/>
              <a:ext cx="749808" cy="437128"/>
            </a:xfrm>
            <a:prstGeom prst="roundRect">
              <a:avLst/>
            </a:prstGeom>
            <a:solidFill>
              <a:srgbClr val="FFFF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a:solidFill>
                    <a:prstClr val="black"/>
                  </a:solidFill>
                  <a:latin typeface="Calibri"/>
                </a:rPr>
                <a:t>Open Liberty </a:t>
              </a:r>
              <a:endParaRPr lang="en-US" sz="1333">
                <a:solidFill>
                  <a:srgbClr val="00B050"/>
                </a:solidFill>
                <a:latin typeface="Calibri"/>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95" y="2759074"/>
              <a:ext cx="153971" cy="153971"/>
            </a:xfrm>
            <a:prstGeom prst="rect">
              <a:avLst/>
            </a:prstGeom>
          </p:spPr>
        </p:pic>
      </p:grpSp>
      <p:grpSp>
        <p:nvGrpSpPr>
          <p:cNvPr id="36" name="Group 35"/>
          <p:cNvGrpSpPr/>
          <p:nvPr/>
        </p:nvGrpSpPr>
        <p:grpSpPr>
          <a:xfrm>
            <a:off x="3473715" y="1893117"/>
            <a:ext cx="7906700" cy="5032416"/>
            <a:chOff x="2601691" y="1616814"/>
            <a:chExt cx="5930025" cy="3774312"/>
          </a:xfrm>
        </p:grpSpPr>
        <p:sp>
          <p:nvSpPr>
            <p:cNvPr id="45" name="Rounded Rectangle 44"/>
            <p:cNvSpPr/>
            <p:nvPr/>
          </p:nvSpPr>
          <p:spPr>
            <a:xfrm>
              <a:off x="2601691" y="4951308"/>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dirty="0">
                  <a:solidFill>
                    <a:prstClr val="black"/>
                  </a:solidFill>
                  <a:latin typeface="Calibri"/>
                </a:rPr>
                <a:t>APIs</a:t>
              </a:r>
            </a:p>
          </p:txBody>
        </p:sp>
        <p:sp>
          <p:nvSpPr>
            <p:cNvPr id="48" name="Rounded Rectangle 47"/>
            <p:cNvSpPr/>
            <p:nvPr/>
          </p:nvSpPr>
          <p:spPr>
            <a:xfrm>
              <a:off x="7513621" y="1616814"/>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a:solidFill>
                    <a:prstClr val="black"/>
                  </a:solidFill>
                  <a:latin typeface="Calibri"/>
                </a:rPr>
                <a:t>Security</a:t>
              </a:r>
              <a:endParaRPr lang="en-US" sz="1467" dirty="0">
                <a:solidFill>
                  <a:prstClr val="black"/>
                </a:solidFill>
                <a:latin typeface="Calibri"/>
              </a:endParaRPr>
            </a:p>
          </p:txBody>
        </p:sp>
        <p:sp>
          <p:nvSpPr>
            <p:cNvPr id="49" name="Rounded Rectangle 48"/>
            <p:cNvSpPr/>
            <p:nvPr/>
          </p:nvSpPr>
          <p:spPr>
            <a:xfrm>
              <a:off x="5684081" y="1950333"/>
              <a:ext cx="1018095" cy="439818"/>
            </a:xfrm>
            <a:prstGeom prst="round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467">
                  <a:solidFill>
                    <a:prstClr val="black"/>
                  </a:solidFill>
                  <a:latin typeface="Calibri"/>
                </a:rPr>
                <a:t>Operations</a:t>
              </a:r>
              <a:endParaRPr lang="en-US" sz="1467" dirty="0">
                <a:solidFill>
                  <a:prstClr val="black"/>
                </a:solidFill>
                <a:latin typeface="Calibri"/>
              </a:endParaRPr>
            </a:p>
          </p:txBody>
        </p:sp>
      </p:grpSp>
      <p:grpSp>
        <p:nvGrpSpPr>
          <p:cNvPr id="18" name="Group 17">
            <a:extLst>
              <a:ext uri="{FF2B5EF4-FFF2-40B4-BE49-F238E27FC236}">
                <a16:creationId xmlns:a16="http://schemas.microsoft.com/office/drawing/2014/main" id="{050E6934-BFBB-0549-96ED-E29412345536}"/>
              </a:ext>
            </a:extLst>
          </p:cNvPr>
          <p:cNvGrpSpPr/>
          <p:nvPr/>
        </p:nvGrpSpPr>
        <p:grpSpPr>
          <a:xfrm>
            <a:off x="113019" y="4547499"/>
            <a:ext cx="1007315" cy="2117432"/>
            <a:chOff x="84764" y="3410624"/>
            <a:chExt cx="755486" cy="1588074"/>
          </a:xfrm>
        </p:grpSpPr>
        <p:sp>
          <p:nvSpPr>
            <p:cNvPr id="97" name="Rounded Rectangle 96">
              <a:extLst>
                <a:ext uri="{FF2B5EF4-FFF2-40B4-BE49-F238E27FC236}">
                  <a16:creationId xmlns:a16="http://schemas.microsoft.com/office/drawing/2014/main" id="{0244C3BF-7261-B348-94AB-04422F8C3ECB}"/>
                </a:ext>
              </a:extLst>
            </p:cNvPr>
            <p:cNvSpPr/>
            <p:nvPr/>
          </p:nvSpPr>
          <p:spPr>
            <a:xfrm>
              <a:off x="90442" y="3410624"/>
              <a:ext cx="749808" cy="355107"/>
            </a:xfrm>
            <a:prstGeom prst="roundRect">
              <a:avLst/>
            </a:prstGeom>
            <a:solidFill>
              <a:srgbClr val="F9B8A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4Q20</a:t>
              </a:r>
            </a:p>
          </p:txBody>
        </p:sp>
        <p:sp>
          <p:nvSpPr>
            <p:cNvPr id="98" name="Rounded Rectangle 97">
              <a:extLst>
                <a:ext uri="{FF2B5EF4-FFF2-40B4-BE49-F238E27FC236}">
                  <a16:creationId xmlns:a16="http://schemas.microsoft.com/office/drawing/2014/main" id="{A99BBF32-C2F9-A24F-A638-DC73F3AB124E}"/>
                </a:ext>
              </a:extLst>
            </p:cNvPr>
            <p:cNvSpPr/>
            <p:nvPr/>
          </p:nvSpPr>
          <p:spPr>
            <a:xfrm>
              <a:off x="84764" y="4643591"/>
              <a:ext cx="749808" cy="355107"/>
            </a:xfrm>
            <a:prstGeom prst="roundRect">
              <a:avLst/>
            </a:prstGeom>
            <a:solidFill>
              <a:srgbClr val="91F1B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1Q21</a:t>
              </a:r>
            </a:p>
          </p:txBody>
        </p:sp>
        <p:sp>
          <p:nvSpPr>
            <p:cNvPr id="99" name="Rounded Rectangle 98">
              <a:extLst>
                <a:ext uri="{FF2B5EF4-FFF2-40B4-BE49-F238E27FC236}">
                  <a16:creationId xmlns:a16="http://schemas.microsoft.com/office/drawing/2014/main" id="{98E0E4CA-C894-4B43-8B01-99A4C3999F76}"/>
                </a:ext>
              </a:extLst>
            </p:cNvPr>
            <p:cNvSpPr/>
            <p:nvPr/>
          </p:nvSpPr>
          <p:spPr>
            <a:xfrm>
              <a:off x="84764" y="4230219"/>
              <a:ext cx="749808" cy="355107"/>
            </a:xfrm>
            <a:prstGeom prst="round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2Q20</a:t>
              </a:r>
            </a:p>
          </p:txBody>
        </p:sp>
        <p:sp>
          <p:nvSpPr>
            <p:cNvPr id="100" name="Rounded Rectangle 99">
              <a:extLst>
                <a:ext uri="{FF2B5EF4-FFF2-40B4-BE49-F238E27FC236}">
                  <a16:creationId xmlns:a16="http://schemas.microsoft.com/office/drawing/2014/main" id="{C3856C85-D301-C64F-A27D-947DDAFB94B6}"/>
                </a:ext>
              </a:extLst>
            </p:cNvPr>
            <p:cNvSpPr/>
            <p:nvPr/>
          </p:nvSpPr>
          <p:spPr>
            <a:xfrm>
              <a:off x="90442" y="3816847"/>
              <a:ext cx="749808" cy="355107"/>
            </a:xfrm>
            <a:prstGeom prst="roundRect">
              <a:avLst/>
            </a:prstGeom>
            <a:solidFill>
              <a:srgbClr val="EE92D8"/>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prstClr val="black"/>
                  </a:solidFill>
                  <a:latin typeface="Calibri"/>
                </a:rPr>
                <a:t>New in 3Q20</a:t>
              </a:r>
            </a:p>
          </p:txBody>
        </p:sp>
      </p:grpSp>
      <p:pic>
        <p:nvPicPr>
          <p:cNvPr id="93" name="Picture 92">
            <a:extLst>
              <a:ext uri="{FF2B5EF4-FFF2-40B4-BE49-F238E27FC236}">
                <a16:creationId xmlns:a16="http://schemas.microsoft.com/office/drawing/2014/main" id="{5DD9BD5F-98AD-D449-BA51-0E8A13673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37" y="4663009"/>
            <a:ext cx="205295" cy="205295"/>
          </a:xfrm>
          <a:prstGeom prst="rect">
            <a:avLst/>
          </a:prstGeom>
        </p:spPr>
      </p:pic>
      <p:grpSp>
        <p:nvGrpSpPr>
          <p:cNvPr id="14" name="Group 13">
            <a:extLst>
              <a:ext uri="{FF2B5EF4-FFF2-40B4-BE49-F238E27FC236}">
                <a16:creationId xmlns:a16="http://schemas.microsoft.com/office/drawing/2014/main" id="{C8F96A36-801B-C64A-B095-7CAF0087F8A6}"/>
              </a:ext>
            </a:extLst>
          </p:cNvPr>
          <p:cNvGrpSpPr/>
          <p:nvPr/>
        </p:nvGrpSpPr>
        <p:grpSpPr>
          <a:xfrm>
            <a:off x="3012183" y="2313175"/>
            <a:ext cx="8692163" cy="4333460"/>
            <a:chOff x="2259137" y="1734881"/>
            <a:chExt cx="6519122" cy="3250095"/>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177185"/>
              <a:ext cx="153971" cy="153971"/>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619489"/>
              <a:ext cx="153971" cy="153971"/>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167553"/>
              <a:ext cx="153971" cy="153971"/>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504097"/>
              <a:ext cx="153971" cy="153971"/>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725249"/>
              <a:ext cx="153971" cy="153971"/>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609857"/>
              <a:ext cx="153971" cy="153971"/>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946401"/>
              <a:ext cx="153971" cy="15397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501811"/>
              <a:ext cx="153971" cy="15397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840641"/>
              <a:ext cx="153971" cy="15397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282945"/>
              <a:ext cx="153971" cy="15397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167552"/>
              <a:ext cx="153971" cy="15397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3720573"/>
              <a:ext cx="153971" cy="15397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2844256"/>
              <a:ext cx="153971" cy="15397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063608"/>
              <a:ext cx="153971" cy="153971"/>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8" y="3721665"/>
              <a:ext cx="153971" cy="153971"/>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829511"/>
              <a:ext cx="153971" cy="153971"/>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7" y="1950230"/>
              <a:ext cx="153971" cy="153971"/>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502312"/>
              <a:ext cx="153971" cy="153971"/>
            </a:xfrm>
            <a:prstGeom prst="rect">
              <a:avLst/>
            </a:prstGeom>
          </p:spPr>
        </p:pic>
        <p:pic>
          <p:nvPicPr>
            <p:cNvPr id="76" name="Picture 75">
              <a:extLst>
                <a:ext uri="{FF2B5EF4-FFF2-40B4-BE49-F238E27FC236}">
                  <a16:creationId xmlns:a16="http://schemas.microsoft.com/office/drawing/2014/main" id="{3BB5B286-AF51-2B46-AAA9-C6DEFC77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388705"/>
              <a:ext cx="153971" cy="153971"/>
            </a:xfrm>
            <a:prstGeom prst="rect">
              <a:avLst/>
            </a:prstGeom>
          </p:spPr>
        </p:pic>
        <p:pic>
          <p:nvPicPr>
            <p:cNvPr id="77" name="Picture 76">
              <a:extLst>
                <a:ext uri="{FF2B5EF4-FFF2-40B4-BE49-F238E27FC236}">
                  <a16:creationId xmlns:a16="http://schemas.microsoft.com/office/drawing/2014/main" id="{C1BFAE7F-FF72-714C-978F-D9276DB83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9" y="3282960"/>
              <a:ext cx="153971" cy="153971"/>
            </a:xfrm>
            <a:prstGeom prst="rect">
              <a:avLst/>
            </a:prstGeom>
          </p:spPr>
        </p:pic>
        <p:pic>
          <p:nvPicPr>
            <p:cNvPr id="78" name="Picture 77">
              <a:extLst>
                <a:ext uri="{FF2B5EF4-FFF2-40B4-BE49-F238E27FC236}">
                  <a16:creationId xmlns:a16="http://schemas.microsoft.com/office/drawing/2014/main" id="{CE7436A4-DCB8-EF40-8BAC-691E597C1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941869"/>
              <a:ext cx="153971" cy="153971"/>
            </a:xfrm>
            <a:prstGeom prst="rect">
              <a:avLst/>
            </a:prstGeom>
          </p:spPr>
        </p:pic>
        <p:pic>
          <p:nvPicPr>
            <p:cNvPr id="79" name="Picture 78">
              <a:extLst>
                <a:ext uri="{FF2B5EF4-FFF2-40B4-BE49-F238E27FC236}">
                  <a16:creationId xmlns:a16="http://schemas.microsoft.com/office/drawing/2014/main" id="{765416B3-94F8-4640-A52B-BCC54481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722" y="2624904"/>
              <a:ext cx="153971" cy="153971"/>
            </a:xfrm>
            <a:prstGeom prst="rect">
              <a:avLst/>
            </a:prstGeom>
          </p:spPr>
        </p:pic>
        <p:pic>
          <p:nvPicPr>
            <p:cNvPr id="80" name="Picture 79">
              <a:extLst>
                <a:ext uri="{FF2B5EF4-FFF2-40B4-BE49-F238E27FC236}">
                  <a16:creationId xmlns:a16="http://schemas.microsoft.com/office/drawing/2014/main" id="{BB0E4C8E-0B24-0E4B-B739-B593B781F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835402"/>
              <a:ext cx="153971" cy="153971"/>
            </a:xfrm>
            <a:prstGeom prst="rect">
              <a:avLst/>
            </a:prstGeom>
          </p:spPr>
        </p:pic>
        <p:pic>
          <p:nvPicPr>
            <p:cNvPr id="81" name="Picture 80">
              <a:extLst>
                <a:ext uri="{FF2B5EF4-FFF2-40B4-BE49-F238E27FC236}">
                  <a16:creationId xmlns:a16="http://schemas.microsoft.com/office/drawing/2014/main" id="{ABA92709-76E7-6147-B300-D03EC38CC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281781"/>
              <a:ext cx="153971" cy="153971"/>
            </a:xfrm>
            <a:prstGeom prst="rect">
              <a:avLst/>
            </a:prstGeom>
          </p:spPr>
        </p:pic>
        <p:pic>
          <p:nvPicPr>
            <p:cNvPr id="82" name="Picture 81">
              <a:extLst>
                <a:ext uri="{FF2B5EF4-FFF2-40B4-BE49-F238E27FC236}">
                  <a16:creationId xmlns:a16="http://schemas.microsoft.com/office/drawing/2014/main" id="{17C6446D-EB6C-8444-9308-4B7C2D4F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2398337"/>
              <a:ext cx="153971" cy="153971"/>
            </a:xfrm>
            <a:prstGeom prst="rect">
              <a:avLst/>
            </a:prstGeom>
          </p:spPr>
        </p:pic>
        <p:pic>
          <p:nvPicPr>
            <p:cNvPr id="83" name="Picture 82">
              <a:extLst>
                <a:ext uri="{FF2B5EF4-FFF2-40B4-BE49-F238E27FC236}">
                  <a16:creationId xmlns:a16="http://schemas.microsoft.com/office/drawing/2014/main" id="{FD164A76-1645-2342-A524-E7EFD2A0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4831005"/>
              <a:ext cx="153971" cy="153971"/>
            </a:xfrm>
            <a:prstGeom prst="rect">
              <a:avLst/>
            </a:prstGeom>
          </p:spPr>
        </p:pic>
        <p:pic>
          <p:nvPicPr>
            <p:cNvPr id="84" name="Picture 83">
              <a:extLst>
                <a:ext uri="{FF2B5EF4-FFF2-40B4-BE49-F238E27FC236}">
                  <a16:creationId xmlns:a16="http://schemas.microsoft.com/office/drawing/2014/main" id="{23282DC0-EBBF-E04B-97A3-7CDD3FD5F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621691"/>
              <a:ext cx="153971" cy="153971"/>
            </a:xfrm>
            <a:prstGeom prst="rect">
              <a:avLst/>
            </a:prstGeom>
          </p:spPr>
        </p:pic>
        <p:pic>
          <p:nvPicPr>
            <p:cNvPr id="85" name="Picture 84">
              <a:extLst>
                <a:ext uri="{FF2B5EF4-FFF2-40B4-BE49-F238E27FC236}">
                  <a16:creationId xmlns:a16="http://schemas.microsoft.com/office/drawing/2014/main" id="{544E5F73-C7A4-F54C-82E6-C15A6B8DA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2841721"/>
              <a:ext cx="153971" cy="153971"/>
            </a:xfrm>
            <a:prstGeom prst="rect">
              <a:avLst/>
            </a:prstGeom>
          </p:spPr>
        </p:pic>
        <p:pic>
          <p:nvPicPr>
            <p:cNvPr id="86" name="Picture 85">
              <a:extLst>
                <a:ext uri="{FF2B5EF4-FFF2-40B4-BE49-F238E27FC236}">
                  <a16:creationId xmlns:a16="http://schemas.microsoft.com/office/drawing/2014/main" id="{8939EF31-BEFE-F744-B27C-BA52E8EE9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721841"/>
              <a:ext cx="153971" cy="153971"/>
            </a:xfrm>
            <a:prstGeom prst="rect">
              <a:avLst/>
            </a:prstGeom>
          </p:spPr>
        </p:pic>
        <p:pic>
          <p:nvPicPr>
            <p:cNvPr id="88" name="Picture 87">
              <a:extLst>
                <a:ext uri="{FF2B5EF4-FFF2-40B4-BE49-F238E27FC236}">
                  <a16:creationId xmlns:a16="http://schemas.microsoft.com/office/drawing/2014/main" id="{C159323E-DC7D-E848-BD4B-75141F46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956033"/>
              <a:ext cx="153971" cy="153971"/>
            </a:xfrm>
            <a:prstGeom prst="rect">
              <a:avLst/>
            </a:prstGeom>
          </p:spPr>
        </p:pic>
        <p:pic>
          <p:nvPicPr>
            <p:cNvPr id="89" name="Picture 88">
              <a:extLst>
                <a:ext uri="{FF2B5EF4-FFF2-40B4-BE49-F238E27FC236}">
                  <a16:creationId xmlns:a16="http://schemas.microsoft.com/office/drawing/2014/main" id="{0B9B6028-8372-9545-9978-E15597B5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1734881"/>
              <a:ext cx="153971" cy="153971"/>
            </a:xfrm>
            <a:prstGeom prst="rect">
              <a:avLst/>
            </a:prstGeom>
          </p:spPr>
        </p:pic>
        <p:pic>
          <p:nvPicPr>
            <p:cNvPr id="90" name="Picture 89">
              <a:extLst>
                <a:ext uri="{FF2B5EF4-FFF2-40B4-BE49-F238E27FC236}">
                  <a16:creationId xmlns:a16="http://schemas.microsoft.com/office/drawing/2014/main" id="{071AD950-6CF7-654D-9AE8-1421A15D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4388497"/>
              <a:ext cx="153971" cy="153971"/>
            </a:xfrm>
            <a:prstGeom prst="rect">
              <a:avLst/>
            </a:prstGeom>
          </p:spPr>
        </p:pic>
        <p:pic>
          <p:nvPicPr>
            <p:cNvPr id="72" name="Picture 71">
              <a:extLst>
                <a:ext uri="{FF2B5EF4-FFF2-40B4-BE49-F238E27FC236}">
                  <a16:creationId xmlns:a16="http://schemas.microsoft.com/office/drawing/2014/main" id="{79583DE5-ED21-5A42-92E8-DC0DFCFDC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614109"/>
              <a:ext cx="153971" cy="153971"/>
            </a:xfrm>
            <a:prstGeom prst="rect">
              <a:avLst/>
            </a:prstGeom>
          </p:spPr>
        </p:pic>
        <p:pic>
          <p:nvPicPr>
            <p:cNvPr id="73" name="Picture 72">
              <a:extLst>
                <a:ext uri="{FF2B5EF4-FFF2-40B4-BE49-F238E27FC236}">
                  <a16:creationId xmlns:a16="http://schemas.microsoft.com/office/drawing/2014/main" id="{C762E7F4-A392-9543-B41A-31E10FE3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3061751"/>
              <a:ext cx="153971" cy="153971"/>
            </a:xfrm>
            <a:prstGeom prst="rect">
              <a:avLst/>
            </a:prstGeom>
          </p:spPr>
        </p:pic>
        <p:pic>
          <p:nvPicPr>
            <p:cNvPr id="92" name="Picture 91">
              <a:extLst>
                <a:ext uri="{FF2B5EF4-FFF2-40B4-BE49-F238E27FC236}">
                  <a16:creationId xmlns:a16="http://schemas.microsoft.com/office/drawing/2014/main" id="{B13C95BA-D80A-3F47-8362-2800DEC2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37" y="3061793"/>
              <a:ext cx="153971" cy="153971"/>
            </a:xfrm>
            <a:prstGeom prst="rect">
              <a:avLst/>
            </a:prstGeom>
          </p:spPr>
        </p:pic>
        <p:pic>
          <p:nvPicPr>
            <p:cNvPr id="101" name="Picture 100">
              <a:extLst>
                <a:ext uri="{FF2B5EF4-FFF2-40B4-BE49-F238E27FC236}">
                  <a16:creationId xmlns:a16="http://schemas.microsoft.com/office/drawing/2014/main" id="{B2E3496C-4823-A244-9445-65C323D44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1734881"/>
              <a:ext cx="153971" cy="153971"/>
            </a:xfrm>
            <a:prstGeom prst="rect">
              <a:avLst/>
            </a:prstGeom>
          </p:spPr>
        </p:pic>
        <p:pic>
          <p:nvPicPr>
            <p:cNvPr id="102" name="Picture 101">
              <a:extLst>
                <a:ext uri="{FF2B5EF4-FFF2-40B4-BE49-F238E27FC236}">
                  <a16:creationId xmlns:a16="http://schemas.microsoft.com/office/drawing/2014/main" id="{2562A243-061D-B344-9012-35B2AEBB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171523"/>
              <a:ext cx="153971" cy="153971"/>
            </a:xfrm>
            <a:prstGeom prst="rect">
              <a:avLst/>
            </a:prstGeom>
          </p:spPr>
        </p:pic>
        <p:pic>
          <p:nvPicPr>
            <p:cNvPr id="103" name="Picture 102">
              <a:extLst>
                <a:ext uri="{FF2B5EF4-FFF2-40B4-BE49-F238E27FC236}">
                  <a16:creationId xmlns:a16="http://schemas.microsoft.com/office/drawing/2014/main" id="{02B239E3-DB72-C846-9BF7-BD499029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2392816"/>
              <a:ext cx="153971" cy="153971"/>
            </a:xfrm>
            <a:prstGeom prst="rect">
              <a:avLst/>
            </a:prstGeom>
          </p:spPr>
        </p:pic>
        <p:pic>
          <p:nvPicPr>
            <p:cNvPr id="104" name="Picture 103">
              <a:extLst>
                <a:ext uri="{FF2B5EF4-FFF2-40B4-BE49-F238E27FC236}">
                  <a16:creationId xmlns:a16="http://schemas.microsoft.com/office/drawing/2014/main" id="{024F0360-4980-8041-84C8-CD2C98A52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281464"/>
              <a:ext cx="153971" cy="153971"/>
            </a:xfrm>
            <a:prstGeom prst="rect">
              <a:avLst/>
            </a:prstGeom>
          </p:spPr>
        </p:pic>
        <p:pic>
          <p:nvPicPr>
            <p:cNvPr id="105" name="Picture 104">
              <a:extLst>
                <a:ext uri="{FF2B5EF4-FFF2-40B4-BE49-F238E27FC236}">
                  <a16:creationId xmlns:a16="http://schemas.microsoft.com/office/drawing/2014/main" id="{684C202D-75E3-EE4E-96D1-CA172DD9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056695"/>
              <a:ext cx="153971" cy="153971"/>
            </a:xfrm>
            <a:prstGeom prst="rect">
              <a:avLst/>
            </a:prstGeom>
          </p:spPr>
        </p:pic>
        <p:pic>
          <p:nvPicPr>
            <p:cNvPr id="106" name="Picture 105">
              <a:extLst>
                <a:ext uri="{FF2B5EF4-FFF2-40B4-BE49-F238E27FC236}">
                  <a16:creationId xmlns:a16="http://schemas.microsoft.com/office/drawing/2014/main" id="{A987980C-8555-A044-8D81-64F1037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277988"/>
              <a:ext cx="153971" cy="153971"/>
            </a:xfrm>
            <a:prstGeom prst="rect">
              <a:avLst/>
            </a:prstGeom>
          </p:spPr>
        </p:pic>
        <p:pic>
          <p:nvPicPr>
            <p:cNvPr id="107" name="Picture 106">
              <a:extLst>
                <a:ext uri="{FF2B5EF4-FFF2-40B4-BE49-F238E27FC236}">
                  <a16:creationId xmlns:a16="http://schemas.microsoft.com/office/drawing/2014/main" id="{63632739-96B1-3A4E-8339-EE7CE04BB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499281"/>
              <a:ext cx="153971" cy="153971"/>
            </a:xfrm>
            <a:prstGeom prst="rect">
              <a:avLst/>
            </a:prstGeom>
          </p:spPr>
        </p:pic>
        <p:pic>
          <p:nvPicPr>
            <p:cNvPr id="108" name="Picture 107">
              <a:extLst>
                <a:ext uri="{FF2B5EF4-FFF2-40B4-BE49-F238E27FC236}">
                  <a16:creationId xmlns:a16="http://schemas.microsoft.com/office/drawing/2014/main" id="{1251331A-D0FD-E34C-9B1F-1EC92D71E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3720574"/>
              <a:ext cx="153971" cy="153971"/>
            </a:xfrm>
            <a:prstGeom prst="rect">
              <a:avLst/>
            </a:prstGeom>
          </p:spPr>
        </p:pic>
        <p:pic>
          <p:nvPicPr>
            <p:cNvPr id="109" name="Picture 108">
              <a:extLst>
                <a:ext uri="{FF2B5EF4-FFF2-40B4-BE49-F238E27FC236}">
                  <a16:creationId xmlns:a16="http://schemas.microsoft.com/office/drawing/2014/main" id="{670588F0-1A82-8144-A361-93FC77E0B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6" y="3941869"/>
              <a:ext cx="153971" cy="153971"/>
            </a:xfrm>
            <a:prstGeom prst="rect">
              <a:avLst/>
            </a:prstGeom>
          </p:spPr>
        </p:pic>
        <p:pic>
          <p:nvPicPr>
            <p:cNvPr id="110" name="Picture 109">
              <a:extLst>
                <a:ext uri="{FF2B5EF4-FFF2-40B4-BE49-F238E27FC236}">
                  <a16:creationId xmlns:a16="http://schemas.microsoft.com/office/drawing/2014/main" id="{9253080B-DAFD-2840-845C-5B695E197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288" y="4609004"/>
              <a:ext cx="153971" cy="153971"/>
            </a:xfrm>
            <a:prstGeom prst="rect">
              <a:avLst/>
            </a:prstGeom>
          </p:spPr>
        </p:pic>
        <p:pic>
          <p:nvPicPr>
            <p:cNvPr id="111" name="Picture 110">
              <a:extLst>
                <a:ext uri="{FF2B5EF4-FFF2-40B4-BE49-F238E27FC236}">
                  <a16:creationId xmlns:a16="http://schemas.microsoft.com/office/drawing/2014/main" id="{4A046374-BED1-014E-85FC-A8B1BE2B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445" y="3056494"/>
              <a:ext cx="153971" cy="153971"/>
            </a:xfrm>
            <a:prstGeom prst="rect">
              <a:avLst/>
            </a:prstGeom>
          </p:spPr>
        </p:pic>
        <p:pic>
          <p:nvPicPr>
            <p:cNvPr id="112" name="Picture 111">
              <a:extLst>
                <a:ext uri="{FF2B5EF4-FFF2-40B4-BE49-F238E27FC236}">
                  <a16:creationId xmlns:a16="http://schemas.microsoft.com/office/drawing/2014/main" id="{A3929A42-8035-4C40-8FDF-E052236AA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607778"/>
              <a:ext cx="153971" cy="153971"/>
            </a:xfrm>
            <a:prstGeom prst="rect">
              <a:avLst/>
            </a:prstGeom>
          </p:spPr>
        </p:pic>
        <p:pic>
          <p:nvPicPr>
            <p:cNvPr id="113" name="Picture 112">
              <a:extLst>
                <a:ext uri="{FF2B5EF4-FFF2-40B4-BE49-F238E27FC236}">
                  <a16:creationId xmlns:a16="http://schemas.microsoft.com/office/drawing/2014/main" id="{A79C3589-D0AF-4742-9F1D-A36D28538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3" y="4829899"/>
              <a:ext cx="153971" cy="153971"/>
            </a:xfrm>
            <a:prstGeom prst="rect">
              <a:avLst/>
            </a:prstGeom>
          </p:spPr>
        </p:pic>
        <p:pic>
          <p:nvPicPr>
            <p:cNvPr id="75" name="Picture 74">
              <a:extLst>
                <a:ext uri="{FF2B5EF4-FFF2-40B4-BE49-F238E27FC236}">
                  <a16:creationId xmlns:a16="http://schemas.microsoft.com/office/drawing/2014/main" id="{343484A0-EE88-4B4D-A6BA-60B2D1E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303" y="4167551"/>
              <a:ext cx="153971" cy="153971"/>
            </a:xfrm>
            <a:prstGeom prst="rect">
              <a:avLst/>
            </a:prstGeom>
          </p:spPr>
        </p:pic>
        <p:pic>
          <p:nvPicPr>
            <p:cNvPr id="87" name="Picture 86">
              <a:extLst>
                <a:ext uri="{FF2B5EF4-FFF2-40B4-BE49-F238E27FC236}">
                  <a16:creationId xmlns:a16="http://schemas.microsoft.com/office/drawing/2014/main" id="{D303FC15-F695-BD41-8B05-AA4ABCD8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858" y="1957001"/>
              <a:ext cx="153971" cy="153971"/>
            </a:xfrm>
            <a:prstGeom prst="rect">
              <a:avLst/>
            </a:prstGeom>
          </p:spPr>
        </p:pic>
        <p:pic>
          <p:nvPicPr>
            <p:cNvPr id="91" name="Picture 90">
              <a:extLst>
                <a:ext uri="{FF2B5EF4-FFF2-40B4-BE49-F238E27FC236}">
                  <a16:creationId xmlns:a16="http://schemas.microsoft.com/office/drawing/2014/main" id="{33F4C815-2BD2-EE49-955F-A51550A2C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52" y="1957002"/>
              <a:ext cx="153971" cy="153971"/>
            </a:xfrm>
            <a:prstGeom prst="rect">
              <a:avLst/>
            </a:prstGeom>
          </p:spPr>
        </p:pic>
        <p:pic>
          <p:nvPicPr>
            <p:cNvPr id="3" name="Picture 2">
              <a:extLst>
                <a:ext uri="{FF2B5EF4-FFF2-40B4-BE49-F238E27FC236}">
                  <a16:creationId xmlns:a16="http://schemas.microsoft.com/office/drawing/2014/main" id="{A6726DE4-13B0-3D4E-958F-6EA1291DE45B}"/>
                </a:ext>
              </a:extLst>
            </p:cNvPr>
            <p:cNvPicPr>
              <a:picLocks noChangeAspect="1"/>
            </p:cNvPicPr>
            <p:nvPr/>
          </p:nvPicPr>
          <p:blipFill>
            <a:blip r:embed="rId4"/>
            <a:stretch>
              <a:fillRect/>
            </a:stretch>
          </p:blipFill>
          <p:spPr>
            <a:xfrm>
              <a:off x="3825644" y="4393233"/>
              <a:ext cx="152400" cy="152400"/>
            </a:xfrm>
            <a:prstGeom prst="rect">
              <a:avLst/>
            </a:prstGeom>
          </p:spPr>
        </p:pic>
        <p:pic>
          <p:nvPicPr>
            <p:cNvPr id="94" name="Picture 93">
              <a:extLst>
                <a:ext uri="{FF2B5EF4-FFF2-40B4-BE49-F238E27FC236}">
                  <a16:creationId xmlns:a16="http://schemas.microsoft.com/office/drawing/2014/main" id="{1B4E9B13-A392-C64A-8203-9E53686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857" y="3941017"/>
              <a:ext cx="153971" cy="153971"/>
            </a:xfrm>
            <a:prstGeom prst="rect">
              <a:avLst/>
            </a:prstGeom>
          </p:spPr>
        </p:pic>
      </p:grpSp>
      <p:pic>
        <p:nvPicPr>
          <p:cNvPr id="95" name="Picture 94">
            <a:extLst>
              <a:ext uri="{FF2B5EF4-FFF2-40B4-BE49-F238E27FC236}">
                <a16:creationId xmlns:a16="http://schemas.microsoft.com/office/drawing/2014/main" id="{9042E82B-70DB-F141-AD11-28862EE95B5B}"/>
              </a:ext>
            </a:extLst>
          </p:cNvPr>
          <p:cNvPicPr>
            <a:picLocks noChangeAspect="1"/>
          </p:cNvPicPr>
          <p:nvPr/>
        </p:nvPicPr>
        <p:blipFill>
          <a:blip r:embed="rId4"/>
          <a:stretch>
            <a:fillRect/>
          </a:stretch>
        </p:blipFill>
        <p:spPr>
          <a:xfrm>
            <a:off x="5099811" y="6142476"/>
            <a:ext cx="203200" cy="203200"/>
          </a:xfrm>
          <a:prstGeom prst="rect">
            <a:avLst/>
          </a:prstGeom>
        </p:spPr>
      </p:pic>
    </p:spTree>
    <p:extLst>
      <p:ext uri="{BB962C8B-B14F-4D97-AF65-F5344CB8AC3E}">
        <p14:creationId xmlns:p14="http://schemas.microsoft.com/office/powerpoint/2010/main" val="283665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Build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1</a:t>
            </a:r>
          </a:p>
        </p:txBody>
      </p:sp>
    </p:spTree>
    <p:extLst>
      <p:ext uri="{BB962C8B-B14F-4D97-AF65-F5344CB8AC3E}">
        <p14:creationId xmlns:p14="http://schemas.microsoft.com/office/powerpoint/2010/main" val="412028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7713-2649-8746-8631-1589ED9AE23A}"/>
              </a:ext>
            </a:extLst>
          </p:cNvPr>
          <p:cNvSpPr>
            <a:spLocks noGrp="1"/>
          </p:cNvSpPr>
          <p:nvPr>
            <p:ph type="title"/>
          </p:nvPr>
        </p:nvSpPr>
        <p:spPr/>
        <p:txBody>
          <a:bodyPr/>
          <a:lstStyle/>
          <a:p>
            <a:r>
              <a:rPr lang="en-US" dirty="0"/>
              <a:t>Support for Maven and Gradle</a:t>
            </a:r>
          </a:p>
        </p:txBody>
      </p:sp>
      <p:sp>
        <p:nvSpPr>
          <p:cNvPr id="3" name="Content Placeholder 2">
            <a:extLst>
              <a:ext uri="{FF2B5EF4-FFF2-40B4-BE49-F238E27FC236}">
                <a16:creationId xmlns:a16="http://schemas.microsoft.com/office/drawing/2014/main" id="{E2213F9D-BA18-BF49-9ACD-140BA49DF71A}"/>
              </a:ext>
            </a:extLst>
          </p:cNvPr>
          <p:cNvSpPr>
            <a:spLocks noGrp="1"/>
          </p:cNvSpPr>
          <p:nvPr>
            <p:ph idx="1"/>
          </p:nvPr>
        </p:nvSpPr>
        <p:spPr/>
        <p:txBody>
          <a:bodyPr>
            <a:normAutofit fontScale="77500" lnSpcReduction="20000"/>
          </a:bodyPr>
          <a:lstStyle/>
          <a:p>
            <a:r>
              <a:rPr lang="en-US" dirty="0"/>
              <a:t>Manage full server and application lifecycle through the two most popular build technologies.</a:t>
            </a:r>
          </a:p>
          <a:p>
            <a:r>
              <a:rPr lang="en-US" dirty="0"/>
              <a:t>Maven</a:t>
            </a:r>
          </a:p>
          <a:p>
            <a:pPr lvl="1"/>
            <a:r>
              <a:rPr lang="en-US" dirty="0"/>
              <a:t>liberty-maven-plugin</a:t>
            </a:r>
          </a:p>
          <a:p>
            <a:pPr lvl="1"/>
            <a:r>
              <a:rPr lang="en-US" dirty="0"/>
              <a:t>liberty-archetype-*</a:t>
            </a:r>
          </a:p>
          <a:p>
            <a:pPr lvl="1"/>
            <a:r>
              <a:rPr lang="en-US" dirty="0"/>
              <a:t>Docs &amp; Source: </a:t>
            </a:r>
            <a:r>
              <a:rPr lang="en-GB" dirty="0">
                <a:hlinkClick r:id="rId2"/>
              </a:rPr>
              <a:t>https://github.com/OpenLiberty/ci.maven</a:t>
            </a:r>
            <a:endParaRPr lang="en-US" dirty="0"/>
          </a:p>
          <a:p>
            <a:r>
              <a:rPr lang="en-US" dirty="0"/>
              <a:t>Gradle</a:t>
            </a:r>
          </a:p>
          <a:p>
            <a:pPr lvl="1"/>
            <a:r>
              <a:rPr lang="en-US" dirty="0"/>
              <a:t>liberty-</a:t>
            </a:r>
            <a:r>
              <a:rPr lang="en-US" dirty="0" err="1"/>
              <a:t>gradle</a:t>
            </a:r>
            <a:r>
              <a:rPr lang="en-US" dirty="0"/>
              <a:t>-plugin</a:t>
            </a:r>
          </a:p>
          <a:p>
            <a:pPr lvl="1"/>
            <a:r>
              <a:rPr lang="en-US" dirty="0"/>
              <a:t>Docs &amp; Source: </a:t>
            </a:r>
            <a:r>
              <a:rPr lang="en-GB" dirty="0">
                <a:hlinkClick r:id="rId3"/>
              </a:rPr>
              <a:t>https://github.com/OpenLiberty/ci.gradle</a:t>
            </a:r>
            <a:endParaRPr lang="en-US" dirty="0"/>
          </a:p>
          <a:p>
            <a:r>
              <a:rPr lang="en-US" dirty="0"/>
              <a:t>All the artefacts you need in Maven Central</a:t>
            </a:r>
          </a:p>
          <a:p>
            <a:pPr lvl="1"/>
            <a:r>
              <a:rPr lang="en-US" dirty="0">
                <a:hlinkClick r:id="rId4"/>
              </a:rPr>
              <a:t>https://search.maven.org/search?q=io.openliberty</a:t>
            </a:r>
            <a:endParaRPr lang="en-US" dirty="0"/>
          </a:p>
          <a:p>
            <a:pPr lvl="1"/>
            <a:r>
              <a:rPr lang="en-US" dirty="0">
                <a:hlinkClick r:id="rId5"/>
              </a:rPr>
              <a:t>https://search.maven.org/search?q=com.ibm.websphere</a:t>
            </a:r>
            <a:endParaRPr lang="en-US" dirty="0"/>
          </a:p>
          <a:p>
            <a:pPr lvl="1"/>
            <a:endParaRPr lang="en-US" dirty="0"/>
          </a:p>
        </p:txBody>
      </p:sp>
    </p:spTree>
    <p:extLst>
      <p:ext uri="{BB962C8B-B14F-4D97-AF65-F5344CB8AC3E}">
        <p14:creationId xmlns:p14="http://schemas.microsoft.com/office/powerpoint/2010/main" val="170561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Dev Mode</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2</a:t>
            </a:r>
          </a:p>
        </p:txBody>
      </p:sp>
    </p:spTree>
    <p:extLst>
      <p:ext uri="{BB962C8B-B14F-4D97-AF65-F5344CB8AC3E}">
        <p14:creationId xmlns:p14="http://schemas.microsoft.com/office/powerpoint/2010/main" val="247461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3BD0536-EBFB-2D4E-AF84-E6C8429E99E0}"/>
              </a:ext>
            </a:extLst>
          </p:cNvPr>
          <p:cNvSpPr>
            <a:spLocks noGrp="1"/>
          </p:cNvSpPr>
          <p:nvPr>
            <p:ph type="title"/>
          </p:nvPr>
        </p:nvSpPr>
        <p:spPr/>
        <p:txBody>
          <a:bodyPr/>
          <a:lstStyle/>
          <a:p>
            <a:r>
              <a:rPr lang="en-US" dirty="0"/>
              <a:t>Please note</a:t>
            </a:r>
          </a:p>
        </p:txBody>
      </p:sp>
      <p:sp>
        <p:nvSpPr>
          <p:cNvPr id="6" name="Slide Number Placeholder 5"/>
          <p:cNvSpPr>
            <a:spLocks noGrp="1"/>
          </p:cNvSpPr>
          <p:nvPr>
            <p:ph type="sldNum" sz="quarter" idx="10"/>
          </p:nvPr>
        </p:nvSpPr>
        <p:spPr/>
        <p:txBody>
          <a:bodyPr/>
          <a:lstStyle/>
          <a:p>
            <a:pPr defTabSz="914621"/>
            <a:fld id="{E4DBDE34-E9B5-E04F-B662-69720E4BCB53}" type="slidenum">
              <a:rPr lang="en-US">
                <a:solidFill>
                  <a:srgbClr val="FFFFFF"/>
                </a:solidFill>
              </a:rPr>
              <a:pPr defTabSz="914621"/>
              <a:t>2</a:t>
            </a:fld>
            <a:endParaRPr lang="en-US" dirty="0">
              <a:solidFill>
                <a:srgbClr val="FFFFFF"/>
              </a:solidFill>
            </a:endParaRPr>
          </a:p>
        </p:txBody>
      </p:sp>
      <p:sp>
        <p:nvSpPr>
          <p:cNvPr id="2" name="Footer Placeholder 1"/>
          <p:cNvSpPr>
            <a:spLocks noGrp="1"/>
          </p:cNvSpPr>
          <p:nvPr>
            <p:ph type="ftr" sz="quarter" idx="11"/>
          </p:nvPr>
        </p:nvSpPr>
        <p:spPr/>
        <p:txBody>
          <a:bodyPr/>
          <a:lstStyle/>
          <a:p>
            <a:r>
              <a:rPr lang="en-US" dirty="0"/>
              <a:t>IBM Think 2021 / © 2021 IBM Corporation</a:t>
            </a:r>
          </a:p>
        </p:txBody>
      </p:sp>
      <p:sp>
        <p:nvSpPr>
          <p:cNvPr id="9" name="Text Placeholder 8">
            <a:extLst>
              <a:ext uri="{FF2B5EF4-FFF2-40B4-BE49-F238E27FC236}">
                <a16:creationId xmlns:a16="http://schemas.microsoft.com/office/drawing/2014/main" id="{F195B899-BED1-624D-8EF3-836FD03539DF}"/>
              </a:ext>
            </a:extLst>
          </p:cNvPr>
          <p:cNvSpPr>
            <a:spLocks noGrp="1"/>
          </p:cNvSpPr>
          <p:nvPr>
            <p:ph type="body" sz="quarter" idx="12"/>
          </p:nvPr>
        </p:nvSpPr>
        <p:spPr/>
        <p:txBody>
          <a:bodyPr/>
          <a:lstStyle/>
          <a:p>
            <a:pPr defTabSz="1219170">
              <a:spcBef>
                <a:spcPts val="1200"/>
              </a:spcBef>
            </a:pPr>
            <a:r>
              <a:rPr lang="en-US" sz="1333" dirty="0"/>
              <a:t>IBM’s statements regarding its plans, directions, and intent are subject to change or withdrawal without notice and at IBM’s sole discretion. </a:t>
            </a:r>
          </a:p>
          <a:p>
            <a:pPr defTabSz="1219170">
              <a:spcBef>
                <a:spcPts val="1200"/>
              </a:spcBef>
            </a:pPr>
            <a:r>
              <a:rPr lang="en-US" sz="1333" dirty="0"/>
              <a:t>Information regarding potential future products is intended to outline our general product direction and it should not be relied on in making a purchasing decision.</a:t>
            </a:r>
          </a:p>
          <a:p>
            <a:pPr defTabSz="1219170">
              <a:spcBef>
                <a:spcPts val="1200"/>
              </a:spcBef>
            </a:pPr>
            <a:r>
              <a:rPr lang="en-US" sz="1333" dirty="0"/>
              <a:t>The information mentioned regarding potential future products is not a commitment, promise, or legal obligation to deliver any material, code or functionality. Information about potential future products may not be incorporated into any contract.</a:t>
            </a:r>
          </a:p>
          <a:p>
            <a:pPr defTabSz="1219170">
              <a:spcBef>
                <a:spcPts val="1200"/>
              </a:spcBef>
            </a:pPr>
            <a:r>
              <a:rPr lang="en-US" sz="1333" spc="-13" dirty="0"/>
              <a:t>The development, release, and timing of any future features or </a:t>
            </a:r>
            <a:br>
              <a:rPr lang="en-US" sz="1333" spc="-13" dirty="0"/>
            </a:br>
            <a:r>
              <a:rPr lang="en-US" sz="1333" spc="-13" dirty="0"/>
              <a:t>functionality described for our products remains at our sole discretion.</a:t>
            </a:r>
          </a:p>
          <a:p>
            <a:pPr defTabSz="1219170">
              <a:spcBef>
                <a:spcPts val="1200"/>
              </a:spcBef>
            </a:pPr>
            <a:r>
              <a:rPr lang="en-US" sz="1333" spc="-13"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defTabSz="1219170"/>
            <a:endParaRPr lang="en-US" sz="1333" dirty="0"/>
          </a:p>
          <a:p>
            <a:endParaRPr lang="en-US" sz="1333" dirty="0"/>
          </a:p>
        </p:txBody>
      </p:sp>
    </p:spTree>
    <p:extLst>
      <p:ext uri="{BB962C8B-B14F-4D97-AF65-F5344CB8AC3E}">
        <p14:creationId xmlns:p14="http://schemas.microsoft.com/office/powerpoint/2010/main" val="310795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5EA121D-6687-AC4D-AC72-54953F03FF9A}"/>
              </a:ext>
            </a:extLst>
          </p:cNvPr>
          <p:cNvGraphicFramePr/>
          <p:nvPr/>
        </p:nvGraphicFramePr>
        <p:xfrm>
          <a:off x="5587004" y="1344722"/>
          <a:ext cx="6903453" cy="437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8F586A8-526F-7C4F-9D73-659CE45569D1}"/>
              </a:ext>
            </a:extLst>
          </p:cNvPr>
          <p:cNvSpPr>
            <a:spLocks noGrp="1"/>
          </p:cNvSpPr>
          <p:nvPr>
            <p:ph type="title"/>
          </p:nvPr>
        </p:nvSpPr>
        <p:spPr/>
        <p:txBody>
          <a:bodyPr/>
          <a:lstStyle/>
          <a:p>
            <a:r>
              <a:rPr lang="en-US" dirty="0"/>
              <a:t>dev mode</a:t>
            </a:r>
          </a:p>
        </p:txBody>
      </p:sp>
      <p:sp>
        <p:nvSpPr>
          <p:cNvPr id="3" name="Content Placeholder 2">
            <a:extLst>
              <a:ext uri="{FF2B5EF4-FFF2-40B4-BE49-F238E27FC236}">
                <a16:creationId xmlns:a16="http://schemas.microsoft.com/office/drawing/2014/main" id="{9FE2D19C-D30E-1D4F-9548-D935E4C3EDAD}"/>
              </a:ext>
            </a:extLst>
          </p:cNvPr>
          <p:cNvSpPr>
            <a:spLocks noGrp="1"/>
          </p:cNvSpPr>
          <p:nvPr>
            <p:ph idx="1"/>
          </p:nvPr>
        </p:nvSpPr>
        <p:spPr>
          <a:xfrm>
            <a:off x="609600" y="1600201"/>
            <a:ext cx="5486400" cy="4525963"/>
          </a:xfrm>
        </p:spPr>
        <p:txBody>
          <a:bodyPr>
            <a:normAutofit/>
          </a:bodyPr>
          <a:lstStyle/>
          <a:p>
            <a:r>
              <a:rPr lang="en-US" sz="2400" dirty="0"/>
              <a:t>Boosts developer productivity</a:t>
            </a:r>
          </a:p>
          <a:p>
            <a:r>
              <a:rPr lang="en-US" sz="2400" dirty="0"/>
              <a:t>Immediate feedback for code and config changes</a:t>
            </a:r>
          </a:p>
          <a:p>
            <a:r>
              <a:rPr lang="en-US" sz="2400" dirty="0"/>
              <a:t>No re-build necessary</a:t>
            </a:r>
          </a:p>
          <a:p>
            <a:r>
              <a:rPr lang="en-US" sz="2400" dirty="0"/>
              <a:t>Hot deployment, testing and debugging</a:t>
            </a:r>
          </a:p>
          <a:p>
            <a:r>
              <a:rPr lang="en-US" sz="2400" dirty="0"/>
              <a:t>In containers for near-production testing</a:t>
            </a:r>
          </a:p>
        </p:txBody>
      </p:sp>
      <p:pic>
        <p:nvPicPr>
          <p:cNvPr id="4" name="Picture 3">
            <a:extLst>
              <a:ext uri="{FF2B5EF4-FFF2-40B4-BE49-F238E27FC236}">
                <a16:creationId xmlns:a16="http://schemas.microsoft.com/office/drawing/2014/main" id="{C5A31EEB-E098-CC48-BDA4-01153550759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90971" y="2449142"/>
            <a:ext cx="986589" cy="986589"/>
          </a:xfrm>
          <a:prstGeom prst="rect">
            <a:avLst/>
          </a:prstGeom>
        </p:spPr>
      </p:pic>
      <p:pic>
        <p:nvPicPr>
          <p:cNvPr id="5" name="Picture 4">
            <a:extLst>
              <a:ext uri="{FF2B5EF4-FFF2-40B4-BE49-F238E27FC236}">
                <a16:creationId xmlns:a16="http://schemas.microsoft.com/office/drawing/2014/main" id="{39F1D0B0-A8BB-6442-B19A-BAFC4CC46A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72549" y="3090608"/>
            <a:ext cx="887329" cy="887329"/>
          </a:xfrm>
          <a:prstGeom prst="rect">
            <a:avLst/>
          </a:prstGeom>
        </p:spPr>
      </p:pic>
      <p:pic>
        <p:nvPicPr>
          <p:cNvPr id="6" name="Picture 5">
            <a:extLst>
              <a:ext uri="{FF2B5EF4-FFF2-40B4-BE49-F238E27FC236}">
                <a16:creationId xmlns:a16="http://schemas.microsoft.com/office/drawing/2014/main" id="{6673A8AE-56B4-064D-A7E7-8F05C963AE4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66909" y="3534273"/>
            <a:ext cx="946484" cy="887329"/>
          </a:xfrm>
          <a:prstGeom prst="rect">
            <a:avLst/>
          </a:prstGeom>
        </p:spPr>
      </p:pic>
      <p:pic>
        <p:nvPicPr>
          <p:cNvPr id="7" name="Picture 6">
            <a:extLst>
              <a:ext uri="{FF2B5EF4-FFF2-40B4-BE49-F238E27FC236}">
                <a16:creationId xmlns:a16="http://schemas.microsoft.com/office/drawing/2014/main" id="{D5B474C7-B126-684C-9BEF-2CE32205599E}"/>
              </a:ext>
            </a:extLst>
          </p:cNvPr>
          <p:cNvPicPr>
            <a:picLocks noChangeAspect="1"/>
          </p:cNvPicPr>
          <p:nvPr/>
        </p:nvPicPr>
        <p:blipFill>
          <a:blip r:embed="rId11"/>
          <a:stretch>
            <a:fillRect/>
          </a:stretch>
        </p:blipFill>
        <p:spPr>
          <a:xfrm>
            <a:off x="9632071" y="3164171"/>
            <a:ext cx="1307099" cy="952885"/>
          </a:xfrm>
          <a:prstGeom prst="rect">
            <a:avLst/>
          </a:prstGeom>
        </p:spPr>
      </p:pic>
      <p:sp>
        <p:nvSpPr>
          <p:cNvPr id="10" name="TextBox 9">
            <a:extLst>
              <a:ext uri="{FF2B5EF4-FFF2-40B4-BE49-F238E27FC236}">
                <a16:creationId xmlns:a16="http://schemas.microsoft.com/office/drawing/2014/main" id="{0D963AC9-2141-D64C-8903-0B7CF8F59B54}"/>
              </a:ext>
            </a:extLst>
          </p:cNvPr>
          <p:cNvSpPr txBox="1"/>
          <p:nvPr/>
        </p:nvSpPr>
        <p:spPr>
          <a:xfrm>
            <a:off x="782979" y="5605426"/>
            <a:ext cx="2316468" cy="502766"/>
          </a:xfrm>
          <a:prstGeom prst="rect">
            <a:avLst/>
          </a:prstGeom>
          <a:noFill/>
        </p:spPr>
        <p:txBody>
          <a:bodyPr wrap="none" rtlCol="0">
            <a:spAutoFit/>
          </a:bodyPr>
          <a:lstStyle/>
          <a:p>
            <a:pPr defTabSz="914377">
              <a:defRPr/>
            </a:pPr>
            <a:r>
              <a:rPr lang="en-US" sz="2667" i="1" dirty="0" err="1">
                <a:solidFill>
                  <a:srgbClr val="1F497D"/>
                </a:solidFill>
                <a:latin typeface="Calibri"/>
              </a:rPr>
              <a:t>mvn</a:t>
            </a:r>
            <a:r>
              <a:rPr lang="en-US" sz="2667" i="1" dirty="0">
                <a:solidFill>
                  <a:srgbClr val="1F497D"/>
                </a:solidFill>
                <a:latin typeface="Calibri"/>
              </a:rPr>
              <a:t> </a:t>
            </a:r>
            <a:r>
              <a:rPr lang="en-US" sz="2667" i="1" dirty="0" err="1">
                <a:solidFill>
                  <a:srgbClr val="1F497D"/>
                </a:solidFill>
                <a:latin typeface="Calibri"/>
              </a:rPr>
              <a:t>liberty:dev</a:t>
            </a:r>
            <a:endParaRPr lang="en-US" sz="2667" i="1" dirty="0">
              <a:solidFill>
                <a:srgbClr val="1F497D"/>
              </a:solidFill>
              <a:latin typeface="Calibri"/>
            </a:endParaRPr>
          </a:p>
        </p:txBody>
      </p:sp>
      <p:sp>
        <p:nvSpPr>
          <p:cNvPr id="11" name="TextBox 10">
            <a:extLst>
              <a:ext uri="{FF2B5EF4-FFF2-40B4-BE49-F238E27FC236}">
                <a16:creationId xmlns:a16="http://schemas.microsoft.com/office/drawing/2014/main" id="{CF3FD432-802B-FD4F-820A-74B462A1D09A}"/>
              </a:ext>
            </a:extLst>
          </p:cNvPr>
          <p:cNvSpPr txBox="1"/>
          <p:nvPr/>
        </p:nvSpPr>
        <p:spPr>
          <a:xfrm>
            <a:off x="786150" y="6138906"/>
            <a:ext cx="2553328" cy="502766"/>
          </a:xfrm>
          <a:prstGeom prst="rect">
            <a:avLst/>
          </a:prstGeom>
          <a:noFill/>
        </p:spPr>
        <p:txBody>
          <a:bodyPr wrap="none" rtlCol="0">
            <a:spAutoFit/>
          </a:bodyPr>
          <a:lstStyle/>
          <a:p>
            <a:pPr defTabSz="914377">
              <a:defRPr/>
            </a:pPr>
            <a:r>
              <a:rPr lang="en-US" sz="2667" i="1" dirty="0">
                <a:solidFill>
                  <a:srgbClr val="1F497D"/>
                </a:solidFill>
                <a:latin typeface="Calibri"/>
              </a:rPr>
              <a:t>g</a:t>
            </a:r>
            <a:r>
              <a:rPr lang="en-US" sz="2667" i="1" dirty="0" err="1">
                <a:solidFill>
                  <a:srgbClr val="1F497D"/>
                </a:solidFill>
                <a:latin typeface="Calibri"/>
              </a:rPr>
              <a:t>radle</a:t>
            </a:r>
            <a:r>
              <a:rPr lang="en-US" sz="2667" i="1" dirty="0">
                <a:solidFill>
                  <a:srgbClr val="1F497D"/>
                </a:solidFill>
                <a:latin typeface="Calibri"/>
              </a:rPr>
              <a:t> </a:t>
            </a:r>
            <a:r>
              <a:rPr lang="en-US" sz="2667" i="1" dirty="0" err="1">
                <a:solidFill>
                  <a:srgbClr val="1F497D"/>
                </a:solidFill>
                <a:latin typeface="Calibri"/>
              </a:rPr>
              <a:t>libertyDev</a:t>
            </a:r>
            <a:endParaRPr lang="en-US" sz="2667" i="1" dirty="0">
              <a:solidFill>
                <a:srgbClr val="1F497D"/>
              </a:solidFill>
              <a:latin typeface="Calibri"/>
            </a:endParaRPr>
          </a:p>
        </p:txBody>
      </p:sp>
      <p:pic>
        <p:nvPicPr>
          <p:cNvPr id="1026" name="Picture 2">
            <a:extLst>
              <a:ext uri="{FF2B5EF4-FFF2-40B4-BE49-F238E27FC236}">
                <a16:creationId xmlns:a16="http://schemas.microsoft.com/office/drawing/2014/main" id="{092AD155-C2BD-2C4B-8765-C5005BAC711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572126" y="4060876"/>
            <a:ext cx="594793" cy="594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8E45533-472B-B94D-8585-968B875D5387}"/>
              </a:ext>
            </a:extLst>
          </p:cNvPr>
          <p:cNvPicPr>
            <a:picLocks noChangeAspect="1"/>
          </p:cNvPicPr>
          <p:nvPr/>
        </p:nvPicPr>
        <p:blipFill>
          <a:blip r:embed="rId13"/>
          <a:stretch>
            <a:fillRect/>
          </a:stretch>
        </p:blipFill>
        <p:spPr>
          <a:xfrm>
            <a:off x="11073405" y="3530958"/>
            <a:ext cx="781823" cy="596231"/>
          </a:xfrm>
          <a:prstGeom prst="rect">
            <a:avLst/>
          </a:prstGeom>
        </p:spPr>
      </p:pic>
      <p:pic>
        <p:nvPicPr>
          <p:cNvPr id="15" name="Picture 14">
            <a:extLst>
              <a:ext uri="{FF2B5EF4-FFF2-40B4-BE49-F238E27FC236}">
                <a16:creationId xmlns:a16="http://schemas.microsoft.com/office/drawing/2014/main" id="{39B099B4-5B3F-DD49-B50C-33B33AD7C83B}"/>
              </a:ext>
            </a:extLst>
          </p:cNvPr>
          <p:cNvPicPr>
            <a:picLocks noChangeAspect="1"/>
          </p:cNvPicPr>
          <p:nvPr/>
        </p:nvPicPr>
        <p:blipFill>
          <a:blip r:embed="rId14"/>
          <a:stretch>
            <a:fillRect/>
          </a:stretch>
        </p:blipFill>
        <p:spPr>
          <a:xfrm>
            <a:off x="10349789" y="2353915"/>
            <a:ext cx="1229495" cy="1166845"/>
          </a:xfrm>
          <a:prstGeom prst="rect">
            <a:avLst/>
          </a:prstGeom>
        </p:spPr>
      </p:pic>
      <p:sp>
        <p:nvSpPr>
          <p:cNvPr id="16" name="TextBox 15">
            <a:extLst>
              <a:ext uri="{FF2B5EF4-FFF2-40B4-BE49-F238E27FC236}">
                <a16:creationId xmlns:a16="http://schemas.microsoft.com/office/drawing/2014/main" id="{9467531E-3741-D24C-A6FD-14F4C555D15B}"/>
              </a:ext>
            </a:extLst>
          </p:cNvPr>
          <p:cNvSpPr txBox="1"/>
          <p:nvPr/>
        </p:nvSpPr>
        <p:spPr>
          <a:xfrm>
            <a:off x="3891807" y="5605426"/>
            <a:ext cx="2459135" cy="502766"/>
          </a:xfrm>
          <a:prstGeom prst="rect">
            <a:avLst/>
          </a:prstGeom>
          <a:noFill/>
        </p:spPr>
        <p:txBody>
          <a:bodyPr wrap="none" rtlCol="0">
            <a:spAutoFit/>
          </a:bodyPr>
          <a:lstStyle/>
          <a:p>
            <a:pPr defTabSz="914377">
              <a:defRPr/>
            </a:pPr>
            <a:r>
              <a:rPr lang="en-US" sz="2667" i="1" dirty="0" err="1">
                <a:solidFill>
                  <a:srgbClr val="1F497D"/>
                </a:solidFill>
                <a:latin typeface="Calibri"/>
              </a:rPr>
              <a:t>mvn</a:t>
            </a:r>
            <a:r>
              <a:rPr lang="en-US" sz="2667" i="1" dirty="0">
                <a:solidFill>
                  <a:srgbClr val="1F497D"/>
                </a:solidFill>
                <a:latin typeface="Calibri"/>
              </a:rPr>
              <a:t> </a:t>
            </a:r>
            <a:r>
              <a:rPr lang="en-US" sz="2667" i="1" dirty="0" err="1">
                <a:solidFill>
                  <a:srgbClr val="1F497D"/>
                </a:solidFill>
                <a:latin typeface="Calibri"/>
              </a:rPr>
              <a:t>liberty:devc</a:t>
            </a:r>
            <a:endParaRPr lang="en-US" sz="2667" i="1" dirty="0">
              <a:solidFill>
                <a:srgbClr val="1F497D"/>
              </a:solidFill>
              <a:latin typeface="Calibri"/>
            </a:endParaRPr>
          </a:p>
        </p:txBody>
      </p:sp>
      <p:sp>
        <p:nvSpPr>
          <p:cNvPr id="17" name="TextBox 16">
            <a:extLst>
              <a:ext uri="{FF2B5EF4-FFF2-40B4-BE49-F238E27FC236}">
                <a16:creationId xmlns:a16="http://schemas.microsoft.com/office/drawing/2014/main" id="{DB8A531D-20C2-824C-9005-B3CE258E885E}"/>
              </a:ext>
            </a:extLst>
          </p:cNvPr>
          <p:cNvSpPr txBox="1"/>
          <p:nvPr/>
        </p:nvSpPr>
        <p:spPr>
          <a:xfrm>
            <a:off x="3894977" y="6138906"/>
            <a:ext cx="2695994" cy="502766"/>
          </a:xfrm>
          <a:prstGeom prst="rect">
            <a:avLst/>
          </a:prstGeom>
          <a:noFill/>
        </p:spPr>
        <p:txBody>
          <a:bodyPr wrap="none" rtlCol="0">
            <a:spAutoFit/>
          </a:bodyPr>
          <a:lstStyle/>
          <a:p>
            <a:pPr defTabSz="914377">
              <a:defRPr/>
            </a:pPr>
            <a:r>
              <a:rPr lang="en-US" sz="2667" i="1" dirty="0" err="1">
                <a:solidFill>
                  <a:srgbClr val="1F497D"/>
                </a:solidFill>
                <a:latin typeface="Calibri"/>
              </a:rPr>
              <a:t>gradle</a:t>
            </a:r>
            <a:r>
              <a:rPr lang="en-US" sz="2667" i="1" dirty="0">
                <a:solidFill>
                  <a:srgbClr val="1F497D"/>
                </a:solidFill>
                <a:latin typeface="Calibri"/>
              </a:rPr>
              <a:t> </a:t>
            </a:r>
            <a:r>
              <a:rPr lang="en-US" sz="2667" i="1" dirty="0" err="1">
                <a:solidFill>
                  <a:srgbClr val="1F497D"/>
                </a:solidFill>
                <a:latin typeface="Calibri"/>
              </a:rPr>
              <a:t>libertyDevc</a:t>
            </a:r>
            <a:endParaRPr lang="en-US" sz="2667" i="1" dirty="0">
              <a:solidFill>
                <a:srgbClr val="1F497D"/>
              </a:solidFill>
              <a:latin typeface="Calibri"/>
            </a:endParaRPr>
          </a:p>
        </p:txBody>
      </p:sp>
    </p:spTree>
    <p:extLst>
      <p:ext uri="{BB962C8B-B14F-4D97-AF65-F5344CB8AC3E}">
        <p14:creationId xmlns:p14="http://schemas.microsoft.com/office/powerpoint/2010/main" val="278197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AA4B-2568-5D40-9163-281D43E5C960}"/>
              </a:ext>
            </a:extLst>
          </p:cNvPr>
          <p:cNvSpPr>
            <a:spLocks noGrp="1"/>
          </p:cNvSpPr>
          <p:nvPr>
            <p:ph type="title"/>
          </p:nvPr>
        </p:nvSpPr>
        <p:spPr/>
        <p:txBody>
          <a:bodyPr/>
          <a:lstStyle/>
          <a:p>
            <a:r>
              <a:rPr lang="en-US" dirty="0"/>
              <a:t>Tools</a:t>
            </a:r>
          </a:p>
        </p:txBody>
      </p:sp>
      <p:sp>
        <p:nvSpPr>
          <p:cNvPr id="4" name="Content Placeholder 3">
            <a:extLst>
              <a:ext uri="{FF2B5EF4-FFF2-40B4-BE49-F238E27FC236}">
                <a16:creationId xmlns:a16="http://schemas.microsoft.com/office/drawing/2014/main" id="{4EA4FEF4-7EEE-844D-A2C9-CA55795B1F40}"/>
              </a:ext>
            </a:extLst>
          </p:cNvPr>
          <p:cNvSpPr>
            <a:spLocks noGrp="1"/>
          </p:cNvSpPr>
          <p:nvPr>
            <p:ph sz="half" idx="1"/>
          </p:nvPr>
        </p:nvSpPr>
        <p:spPr/>
        <p:txBody>
          <a:bodyPr>
            <a:normAutofit fontScale="85000" lnSpcReduction="10000"/>
          </a:bodyPr>
          <a:lstStyle/>
          <a:p>
            <a:r>
              <a:rPr lang="en-US" dirty="0"/>
              <a:t>Open Liberty Tools for VS Code, IntelliJ &amp; Eclipse</a:t>
            </a:r>
          </a:p>
          <a:p>
            <a:pPr lvl="1"/>
            <a:r>
              <a:rPr lang="en-US" dirty="0"/>
              <a:t>Start/Stop server</a:t>
            </a:r>
          </a:p>
          <a:p>
            <a:pPr lvl="1"/>
            <a:r>
              <a:rPr lang="en-US" dirty="0"/>
              <a:t>Run tests</a:t>
            </a:r>
          </a:p>
          <a:p>
            <a:pPr lvl="1"/>
            <a:r>
              <a:rPr lang="en-US" dirty="0"/>
              <a:t>View test reports</a:t>
            </a:r>
          </a:p>
          <a:p>
            <a:r>
              <a:rPr lang="en-US" dirty="0" err="1"/>
              <a:t>MicroProfile</a:t>
            </a:r>
            <a:r>
              <a:rPr lang="en-US" dirty="0"/>
              <a:t> Starter</a:t>
            </a:r>
          </a:p>
          <a:p>
            <a:pPr lvl="1"/>
            <a:r>
              <a:rPr lang="en-US" dirty="0"/>
              <a:t>Create a new custom Microservice project within the IDE</a:t>
            </a:r>
          </a:p>
          <a:p>
            <a:r>
              <a:rPr lang="en-US" dirty="0"/>
              <a:t>MicroProfile REST Client Generator</a:t>
            </a:r>
          </a:p>
          <a:p>
            <a:pPr lvl="1"/>
            <a:r>
              <a:rPr lang="en-US" dirty="0"/>
              <a:t>Generate a REST client based on an OpenAPI definition</a:t>
            </a:r>
          </a:p>
        </p:txBody>
      </p:sp>
      <p:pic>
        <p:nvPicPr>
          <p:cNvPr id="3" name="Picture 2">
            <a:extLst>
              <a:ext uri="{FF2B5EF4-FFF2-40B4-BE49-F238E27FC236}">
                <a16:creationId xmlns:a16="http://schemas.microsoft.com/office/drawing/2014/main" id="{8E2A7B3F-82A1-0741-9251-BFF4B0BF0992}"/>
              </a:ext>
            </a:extLst>
          </p:cNvPr>
          <p:cNvPicPr>
            <a:picLocks noChangeAspect="1"/>
          </p:cNvPicPr>
          <p:nvPr/>
        </p:nvPicPr>
        <p:blipFill>
          <a:blip r:embed="rId2"/>
          <a:stretch>
            <a:fillRect/>
          </a:stretch>
        </p:blipFill>
        <p:spPr>
          <a:xfrm>
            <a:off x="6197603" y="1417639"/>
            <a:ext cx="5368135" cy="4797972"/>
          </a:xfrm>
          <a:prstGeom prst="rect">
            <a:avLst/>
          </a:prstGeom>
        </p:spPr>
      </p:pic>
    </p:spTree>
    <p:extLst>
      <p:ext uri="{BB962C8B-B14F-4D97-AF65-F5344CB8AC3E}">
        <p14:creationId xmlns:p14="http://schemas.microsoft.com/office/powerpoint/2010/main" val="23940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E66E-AFCA-F346-8022-AE6487ADDB5C}"/>
              </a:ext>
            </a:extLst>
          </p:cNvPr>
          <p:cNvSpPr>
            <a:spLocks noGrp="1"/>
          </p:cNvSpPr>
          <p:nvPr>
            <p:ph type="title"/>
          </p:nvPr>
        </p:nvSpPr>
        <p:spPr>
          <a:xfrm>
            <a:off x="695851" y="124616"/>
            <a:ext cx="10515600" cy="1139553"/>
          </a:xfrm>
        </p:spPr>
        <p:txBody>
          <a:bodyPr>
            <a:normAutofit/>
          </a:bodyPr>
          <a:lstStyle/>
          <a:p>
            <a:r>
              <a:rPr lang="en-US" sz="4267" dirty="0"/>
              <a:t>Developer experience</a:t>
            </a:r>
          </a:p>
        </p:txBody>
      </p:sp>
      <p:pic>
        <p:nvPicPr>
          <p:cNvPr id="6" name="Picture 5">
            <a:extLst>
              <a:ext uri="{FF2B5EF4-FFF2-40B4-BE49-F238E27FC236}">
                <a16:creationId xmlns:a16="http://schemas.microsoft.com/office/drawing/2014/main" id="{D8A46997-488C-FD4B-8BC9-7848A5F2FC18}"/>
              </a:ext>
            </a:extLst>
          </p:cNvPr>
          <p:cNvPicPr>
            <a:picLocks noChangeAspect="1"/>
          </p:cNvPicPr>
          <p:nvPr/>
        </p:nvPicPr>
        <p:blipFill>
          <a:blip r:embed="rId3"/>
          <a:stretch>
            <a:fillRect/>
          </a:stretch>
        </p:blipFill>
        <p:spPr>
          <a:xfrm>
            <a:off x="6742709" y="3736575"/>
            <a:ext cx="4368800" cy="821267"/>
          </a:xfrm>
          <a:prstGeom prst="rect">
            <a:avLst/>
          </a:prstGeom>
        </p:spPr>
      </p:pic>
      <p:pic>
        <p:nvPicPr>
          <p:cNvPr id="13316" name="Picture 4" descr="New OpenNebula 5.12 Beta with Docker Hub Integration – OpenNebula">
            <a:extLst>
              <a:ext uri="{FF2B5EF4-FFF2-40B4-BE49-F238E27FC236}">
                <a16:creationId xmlns:a16="http://schemas.microsoft.com/office/drawing/2014/main" id="{D48B41C1-ECF4-604D-BB30-C1015A260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261" y="2259620"/>
            <a:ext cx="2781052" cy="6912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997B20-2926-2248-918C-E81054C511F7}"/>
              </a:ext>
            </a:extLst>
          </p:cNvPr>
          <p:cNvPicPr>
            <a:picLocks noChangeAspect="1"/>
          </p:cNvPicPr>
          <p:nvPr/>
        </p:nvPicPr>
        <p:blipFill>
          <a:blip r:embed="rId5"/>
          <a:stretch>
            <a:fillRect/>
          </a:stretch>
        </p:blipFill>
        <p:spPr>
          <a:xfrm>
            <a:off x="4274875" y="1819958"/>
            <a:ext cx="3601820" cy="443887"/>
          </a:xfrm>
          <a:prstGeom prst="rect">
            <a:avLst/>
          </a:prstGeom>
        </p:spPr>
      </p:pic>
      <p:pic>
        <p:nvPicPr>
          <p:cNvPr id="13326" name="Picture 14" descr="JUnit · GitHub">
            <a:extLst>
              <a:ext uri="{FF2B5EF4-FFF2-40B4-BE49-F238E27FC236}">
                <a16:creationId xmlns:a16="http://schemas.microsoft.com/office/drawing/2014/main" id="{DD11F7DD-FA79-F34C-A2D1-D3ED886590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4328" y="4336732"/>
            <a:ext cx="981133" cy="98113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Arquillian on legacy servers">
            <a:extLst>
              <a:ext uri="{FF2B5EF4-FFF2-40B4-BE49-F238E27FC236}">
                <a16:creationId xmlns:a16="http://schemas.microsoft.com/office/drawing/2014/main" id="{40F2ECD4-2387-FA44-8864-28495D6A3A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265" y="4510332"/>
            <a:ext cx="1539439" cy="56432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D4C8D108-AC39-424C-9997-642B3AF91B17}"/>
              </a:ext>
            </a:extLst>
          </p:cNvPr>
          <p:cNvGrpSpPr/>
          <p:nvPr/>
        </p:nvGrpSpPr>
        <p:grpSpPr>
          <a:xfrm>
            <a:off x="4154024" y="1168569"/>
            <a:ext cx="3843659" cy="2000057"/>
            <a:chOff x="5585012" y="1250517"/>
            <a:chExt cx="2073581" cy="1860660"/>
          </a:xfrm>
        </p:grpSpPr>
        <p:sp>
          <p:nvSpPr>
            <p:cNvPr id="29" name="Rounded Rectangle 28">
              <a:extLst>
                <a:ext uri="{FF2B5EF4-FFF2-40B4-BE49-F238E27FC236}">
                  <a16:creationId xmlns:a16="http://schemas.microsoft.com/office/drawing/2014/main" id="{EAB3E5D7-8EA0-E340-8C36-181A390859A3}"/>
                </a:ext>
              </a:extLst>
            </p:cNvPr>
            <p:cNvSpPr/>
            <p:nvPr/>
          </p:nvSpPr>
          <p:spPr>
            <a:xfrm>
              <a:off x="5585012" y="1255061"/>
              <a:ext cx="2073581" cy="1856116"/>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30" name="Rounded Rectangle 29">
              <a:extLst>
                <a:ext uri="{FF2B5EF4-FFF2-40B4-BE49-F238E27FC236}">
                  <a16:creationId xmlns:a16="http://schemas.microsoft.com/office/drawing/2014/main" id="{D593DA3B-3AF7-5A41-A515-02301C87D5D1}"/>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Repositories</a:t>
              </a:r>
            </a:p>
          </p:txBody>
        </p:sp>
      </p:grpSp>
      <p:pic>
        <p:nvPicPr>
          <p:cNvPr id="13322" name="Picture 10" descr="Using an AWS S3 Bucket as a Maven repository: Sounds juicy, but is it worth  the effort? - Bonial">
            <a:extLst>
              <a:ext uri="{FF2B5EF4-FFF2-40B4-BE49-F238E27FC236}">
                <a16:creationId xmlns:a16="http://schemas.microsoft.com/office/drawing/2014/main" id="{A9D5AA33-21A2-834B-BF5E-F65B266FA6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9866" y="1751380"/>
            <a:ext cx="1685365" cy="426608"/>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Gradle - Wikipedia">
            <a:extLst>
              <a:ext uri="{FF2B5EF4-FFF2-40B4-BE49-F238E27FC236}">
                <a16:creationId xmlns:a16="http://schemas.microsoft.com/office/drawing/2014/main" id="{E005E148-EDC3-DF48-84F4-B2E31B8A1A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8213" y="2234598"/>
            <a:ext cx="2224960" cy="77719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EE59814C-82C4-1141-A241-D7A40296FCF5}"/>
              </a:ext>
            </a:extLst>
          </p:cNvPr>
          <p:cNvGrpSpPr/>
          <p:nvPr/>
        </p:nvGrpSpPr>
        <p:grpSpPr>
          <a:xfrm>
            <a:off x="8420162" y="1163396"/>
            <a:ext cx="2764775" cy="2000065"/>
            <a:chOff x="5585012" y="1250517"/>
            <a:chExt cx="2073581" cy="1856764"/>
          </a:xfrm>
        </p:grpSpPr>
        <p:sp>
          <p:nvSpPr>
            <p:cNvPr id="26" name="Rounded Rectangle 25">
              <a:extLst>
                <a:ext uri="{FF2B5EF4-FFF2-40B4-BE49-F238E27FC236}">
                  <a16:creationId xmlns:a16="http://schemas.microsoft.com/office/drawing/2014/main" id="{00D560F2-4CD4-4846-AFD4-1AFD2519598F}"/>
                </a:ext>
              </a:extLst>
            </p:cNvPr>
            <p:cNvSpPr/>
            <p:nvPr/>
          </p:nvSpPr>
          <p:spPr>
            <a:xfrm>
              <a:off x="5585012" y="1255058"/>
              <a:ext cx="2073581" cy="1852223"/>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A72EE066-1610-2643-9B90-0F2F47710048}"/>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Build</a:t>
              </a:r>
            </a:p>
          </p:txBody>
        </p:sp>
      </p:grpSp>
      <p:grpSp>
        <p:nvGrpSpPr>
          <p:cNvPr id="16" name="Group 15">
            <a:extLst>
              <a:ext uri="{FF2B5EF4-FFF2-40B4-BE49-F238E27FC236}">
                <a16:creationId xmlns:a16="http://schemas.microsoft.com/office/drawing/2014/main" id="{664837CE-2A73-6040-86B1-ACE417896152}"/>
              </a:ext>
            </a:extLst>
          </p:cNvPr>
          <p:cNvGrpSpPr/>
          <p:nvPr/>
        </p:nvGrpSpPr>
        <p:grpSpPr>
          <a:xfrm>
            <a:off x="980550" y="1168288"/>
            <a:ext cx="2764774" cy="2000337"/>
            <a:chOff x="735412" y="1127230"/>
            <a:chExt cx="2073581" cy="1500253"/>
          </a:xfrm>
        </p:grpSpPr>
        <p:grpSp>
          <p:nvGrpSpPr>
            <p:cNvPr id="14" name="Group 13">
              <a:extLst>
                <a:ext uri="{FF2B5EF4-FFF2-40B4-BE49-F238E27FC236}">
                  <a16:creationId xmlns:a16="http://schemas.microsoft.com/office/drawing/2014/main" id="{BF37768A-4822-0040-BD25-F2953A18E9BB}"/>
                </a:ext>
              </a:extLst>
            </p:cNvPr>
            <p:cNvGrpSpPr/>
            <p:nvPr/>
          </p:nvGrpSpPr>
          <p:grpSpPr>
            <a:xfrm>
              <a:off x="735412" y="1127230"/>
              <a:ext cx="2073581" cy="1500253"/>
              <a:chOff x="6286855" y="1142009"/>
              <a:chExt cx="2073581" cy="1500253"/>
            </a:xfrm>
          </p:grpSpPr>
          <p:pic>
            <p:nvPicPr>
              <p:cNvPr id="3" name="Picture 2">
                <a:extLst>
                  <a:ext uri="{FF2B5EF4-FFF2-40B4-BE49-F238E27FC236}">
                    <a16:creationId xmlns:a16="http://schemas.microsoft.com/office/drawing/2014/main" id="{3E54C5CD-FF21-124A-8742-E003223F8AA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02094" y="1543186"/>
                <a:ext cx="436202" cy="436202"/>
              </a:xfrm>
              <a:prstGeom prst="rect">
                <a:avLst/>
              </a:prstGeom>
            </p:spPr>
          </p:pic>
          <p:pic>
            <p:nvPicPr>
              <p:cNvPr id="4" name="Picture 3">
                <a:extLst>
                  <a:ext uri="{FF2B5EF4-FFF2-40B4-BE49-F238E27FC236}">
                    <a16:creationId xmlns:a16="http://schemas.microsoft.com/office/drawing/2014/main" id="{422B23D8-6BCF-2542-85FE-AB751A482B44}"/>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526525" y="1552375"/>
                <a:ext cx="452357" cy="452357"/>
              </a:xfrm>
              <a:prstGeom prst="rect">
                <a:avLst/>
              </a:prstGeom>
            </p:spPr>
          </p:pic>
          <p:pic>
            <p:nvPicPr>
              <p:cNvPr id="5" name="Picture 4">
                <a:extLst>
                  <a:ext uri="{FF2B5EF4-FFF2-40B4-BE49-F238E27FC236}">
                    <a16:creationId xmlns:a16="http://schemas.microsoft.com/office/drawing/2014/main" id="{24EA4D99-FBAD-3F49-8BDA-2722F2CE69BE}"/>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88063" y="2066062"/>
                <a:ext cx="482513" cy="452357"/>
              </a:xfrm>
              <a:prstGeom prst="rect">
                <a:avLst/>
              </a:prstGeom>
            </p:spPr>
          </p:pic>
          <p:grpSp>
            <p:nvGrpSpPr>
              <p:cNvPr id="9" name="Group 8">
                <a:extLst>
                  <a:ext uri="{FF2B5EF4-FFF2-40B4-BE49-F238E27FC236}">
                    <a16:creationId xmlns:a16="http://schemas.microsoft.com/office/drawing/2014/main" id="{19F3381C-3E2A-2C4A-BAAE-E61E0F14449A}"/>
                  </a:ext>
                </a:extLst>
              </p:cNvPr>
              <p:cNvGrpSpPr/>
              <p:nvPr/>
            </p:nvGrpSpPr>
            <p:grpSpPr>
              <a:xfrm>
                <a:off x="6286855" y="1142009"/>
                <a:ext cx="2073581" cy="1500253"/>
                <a:chOff x="5585012" y="1250517"/>
                <a:chExt cx="2073581" cy="1856383"/>
              </a:xfrm>
            </p:grpSpPr>
            <p:sp>
              <p:nvSpPr>
                <p:cNvPr id="8" name="Rounded Rectangle 7">
                  <a:extLst>
                    <a:ext uri="{FF2B5EF4-FFF2-40B4-BE49-F238E27FC236}">
                      <a16:creationId xmlns:a16="http://schemas.microsoft.com/office/drawing/2014/main" id="{606E07C1-0CFC-DB43-AFF2-D698D5B13E01}"/>
                    </a:ext>
                  </a:extLst>
                </p:cNvPr>
                <p:cNvSpPr/>
                <p:nvPr/>
              </p:nvSpPr>
              <p:spPr>
                <a:xfrm>
                  <a:off x="5585012" y="1255061"/>
                  <a:ext cx="2073581" cy="1851839"/>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17" name="Rounded Rectangle 16">
                  <a:extLst>
                    <a:ext uri="{FF2B5EF4-FFF2-40B4-BE49-F238E27FC236}">
                      <a16:creationId xmlns:a16="http://schemas.microsoft.com/office/drawing/2014/main" id="{78071A8E-3FF2-2948-B7EC-518495CCDEEC}"/>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IDEs</a:t>
                  </a:r>
                </a:p>
              </p:txBody>
            </p:sp>
          </p:grpSp>
        </p:grpSp>
        <p:sp>
          <p:nvSpPr>
            <p:cNvPr id="10" name="TextBox 9">
              <a:extLst>
                <a:ext uri="{FF2B5EF4-FFF2-40B4-BE49-F238E27FC236}">
                  <a16:creationId xmlns:a16="http://schemas.microsoft.com/office/drawing/2014/main" id="{53591EF5-CD08-0D45-B6EC-2F7895C4AA1D}"/>
                </a:ext>
              </a:extLst>
            </p:cNvPr>
            <p:cNvSpPr txBox="1"/>
            <p:nvPr/>
          </p:nvSpPr>
          <p:spPr>
            <a:xfrm>
              <a:off x="1462350" y="1964609"/>
              <a:ext cx="1254190" cy="500090"/>
            </a:xfrm>
            <a:prstGeom prst="rect">
              <a:avLst/>
            </a:prstGeom>
            <a:noFill/>
          </p:spPr>
          <p:txBody>
            <a:bodyPr wrap="none" rtlCol="0">
              <a:spAutoFit/>
            </a:bodyPr>
            <a:lstStyle/>
            <a:p>
              <a:r>
                <a:rPr lang="en-US" sz="3733" b="1" i="1" dirty="0">
                  <a:latin typeface="LilyUPC" panose="020B0604020202020204" pitchFamily="34" charset="0"/>
                  <a:cs typeface="LilyUPC" panose="020B0604020202020204" pitchFamily="34" charset="0"/>
                </a:rPr>
                <a:t>Dev Mode</a:t>
              </a:r>
            </a:p>
          </p:txBody>
        </p:sp>
      </p:grpSp>
      <p:grpSp>
        <p:nvGrpSpPr>
          <p:cNvPr id="32" name="Group 31">
            <a:extLst>
              <a:ext uri="{FF2B5EF4-FFF2-40B4-BE49-F238E27FC236}">
                <a16:creationId xmlns:a16="http://schemas.microsoft.com/office/drawing/2014/main" id="{E26E15F7-D073-B644-886E-FBD6A2CDAE2D}"/>
              </a:ext>
            </a:extLst>
          </p:cNvPr>
          <p:cNvGrpSpPr/>
          <p:nvPr/>
        </p:nvGrpSpPr>
        <p:grpSpPr>
          <a:xfrm>
            <a:off x="979576" y="3352174"/>
            <a:ext cx="4611779" cy="1965692"/>
            <a:chOff x="5585012" y="1250517"/>
            <a:chExt cx="2073581" cy="1824853"/>
          </a:xfrm>
        </p:grpSpPr>
        <p:sp>
          <p:nvSpPr>
            <p:cNvPr id="33" name="Rounded Rectangle 32">
              <a:extLst>
                <a:ext uri="{FF2B5EF4-FFF2-40B4-BE49-F238E27FC236}">
                  <a16:creationId xmlns:a16="http://schemas.microsoft.com/office/drawing/2014/main" id="{B8ABFF2E-A7C8-D74A-B298-28BD726FD4F7}"/>
                </a:ext>
              </a:extLst>
            </p:cNvPr>
            <p:cNvSpPr/>
            <p:nvPr/>
          </p:nvSpPr>
          <p:spPr>
            <a:xfrm>
              <a:off x="5585012" y="1255058"/>
              <a:ext cx="2073581" cy="1820312"/>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34" name="Rounded Rectangle 33">
              <a:extLst>
                <a:ext uri="{FF2B5EF4-FFF2-40B4-BE49-F238E27FC236}">
                  <a16:creationId xmlns:a16="http://schemas.microsoft.com/office/drawing/2014/main" id="{EDFAC941-9612-0E48-977A-DC7A4FBDA294}"/>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APIs</a:t>
              </a:r>
            </a:p>
          </p:txBody>
        </p:sp>
      </p:grpSp>
      <p:pic>
        <p:nvPicPr>
          <p:cNvPr id="13330" name="Picture 18" descr="J2EE — Running your first servlet application | by David Cheah | Medium">
            <a:extLst>
              <a:ext uri="{FF2B5EF4-FFF2-40B4-BE49-F238E27FC236}">
                <a16:creationId xmlns:a16="http://schemas.microsoft.com/office/drawing/2014/main" id="{B73FD8BA-DDDA-174B-8515-E394C90E67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3125" y="4056823"/>
            <a:ext cx="1773388" cy="756500"/>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JakartaOne Live | Jakarta EE Software | Cloud Native | The Eclipse  Foundation">
            <a:extLst>
              <a:ext uri="{FF2B5EF4-FFF2-40B4-BE49-F238E27FC236}">
                <a16:creationId xmlns:a16="http://schemas.microsoft.com/office/drawing/2014/main" id="{E61BA6D1-B83F-8343-88DB-501668C69F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6074" y="4195021"/>
            <a:ext cx="1916341" cy="575568"/>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Tanzu GemFire Developer Guide | VMware Tanzu">
            <a:extLst>
              <a:ext uri="{FF2B5EF4-FFF2-40B4-BE49-F238E27FC236}">
                <a16:creationId xmlns:a16="http://schemas.microsoft.com/office/drawing/2014/main" id="{869178DA-9606-8F47-850A-16A2637E94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50590" y="4753948"/>
            <a:ext cx="1874465" cy="49725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21E4D11E-F631-564A-95E3-A239BE9B756C}"/>
              </a:ext>
            </a:extLst>
          </p:cNvPr>
          <p:cNvGrpSpPr/>
          <p:nvPr/>
        </p:nvGrpSpPr>
        <p:grpSpPr>
          <a:xfrm>
            <a:off x="6566744" y="3352174"/>
            <a:ext cx="4611779" cy="1965692"/>
            <a:chOff x="5585012" y="1250517"/>
            <a:chExt cx="2073581" cy="1824853"/>
          </a:xfrm>
        </p:grpSpPr>
        <p:sp>
          <p:nvSpPr>
            <p:cNvPr id="39" name="Rounded Rectangle 38">
              <a:extLst>
                <a:ext uri="{FF2B5EF4-FFF2-40B4-BE49-F238E27FC236}">
                  <a16:creationId xmlns:a16="http://schemas.microsoft.com/office/drawing/2014/main" id="{6830B7F9-C44D-4041-9A3F-888FE90BB98D}"/>
                </a:ext>
              </a:extLst>
            </p:cNvPr>
            <p:cNvSpPr/>
            <p:nvPr/>
          </p:nvSpPr>
          <p:spPr>
            <a:xfrm>
              <a:off x="5585012" y="1255058"/>
              <a:ext cx="2073581" cy="1820312"/>
            </a:xfrm>
            <a:prstGeom prst="roundRect">
              <a:avLst>
                <a:gd name="adj" fmla="val 7588"/>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p>
          </p:txBody>
        </p:sp>
        <p:sp>
          <p:nvSpPr>
            <p:cNvPr id="40" name="Rounded Rectangle 39">
              <a:extLst>
                <a:ext uri="{FF2B5EF4-FFF2-40B4-BE49-F238E27FC236}">
                  <a16:creationId xmlns:a16="http://schemas.microsoft.com/office/drawing/2014/main" id="{F65896E0-DC60-3645-8B46-F2998E8B50BE}"/>
                </a:ext>
              </a:extLst>
            </p:cNvPr>
            <p:cNvSpPr/>
            <p:nvPr/>
          </p:nvSpPr>
          <p:spPr>
            <a:xfrm>
              <a:off x="5585012" y="1250517"/>
              <a:ext cx="2073581" cy="368474"/>
            </a:xfrm>
            <a:prstGeom prst="roundRect">
              <a:avLst>
                <a:gd name="adj" fmla="val 35487"/>
              </a:avLst>
            </a:prstGeom>
            <a:solidFill>
              <a:schemeClr val="tx2">
                <a:lumMod val="20000"/>
                <a:lumOff val="80000"/>
              </a:schemeClr>
            </a:solid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Testing</a:t>
              </a:r>
            </a:p>
          </p:txBody>
        </p:sp>
      </p:grpSp>
      <p:pic>
        <p:nvPicPr>
          <p:cNvPr id="18" name="Picture 17">
            <a:extLst>
              <a:ext uri="{FF2B5EF4-FFF2-40B4-BE49-F238E27FC236}">
                <a16:creationId xmlns:a16="http://schemas.microsoft.com/office/drawing/2014/main" id="{AA040D66-977C-5143-92AF-DA69FCEFA917}"/>
              </a:ext>
            </a:extLst>
          </p:cNvPr>
          <p:cNvPicPr>
            <a:picLocks noChangeAspect="1"/>
          </p:cNvPicPr>
          <p:nvPr/>
        </p:nvPicPr>
        <p:blipFill>
          <a:blip r:embed="rId16"/>
          <a:stretch>
            <a:fillRect/>
          </a:stretch>
        </p:blipFill>
        <p:spPr>
          <a:xfrm>
            <a:off x="1992860" y="3635744"/>
            <a:ext cx="2692400" cy="948267"/>
          </a:xfrm>
          <a:prstGeom prst="rect">
            <a:avLst/>
          </a:prstGeom>
        </p:spPr>
      </p:pic>
      <p:grpSp>
        <p:nvGrpSpPr>
          <p:cNvPr id="31" name="Group 30">
            <a:extLst>
              <a:ext uri="{FF2B5EF4-FFF2-40B4-BE49-F238E27FC236}">
                <a16:creationId xmlns:a16="http://schemas.microsoft.com/office/drawing/2014/main" id="{F8FFF776-D73A-AA4A-88CF-72950DADEA70}"/>
              </a:ext>
            </a:extLst>
          </p:cNvPr>
          <p:cNvGrpSpPr/>
          <p:nvPr/>
        </p:nvGrpSpPr>
        <p:grpSpPr>
          <a:xfrm>
            <a:off x="2186492" y="5495457"/>
            <a:ext cx="3797353" cy="1068711"/>
            <a:chOff x="1257819" y="4123158"/>
            <a:chExt cx="2848015" cy="801533"/>
          </a:xfrm>
        </p:grpSpPr>
        <p:sp>
          <p:nvSpPr>
            <p:cNvPr id="48" name="Rounded Rectangular Callout 47">
              <a:extLst>
                <a:ext uri="{FF2B5EF4-FFF2-40B4-BE49-F238E27FC236}">
                  <a16:creationId xmlns:a16="http://schemas.microsoft.com/office/drawing/2014/main" id="{6B1D6D0E-74B2-BA4C-A7AD-C175F1D6C4D5}"/>
                </a:ext>
              </a:extLst>
            </p:cNvPr>
            <p:cNvSpPr/>
            <p:nvPr/>
          </p:nvSpPr>
          <p:spPr>
            <a:xfrm>
              <a:off x="1257819" y="4123158"/>
              <a:ext cx="2848015" cy="801533"/>
            </a:xfrm>
            <a:prstGeom prst="wedgeRoundRectCallout">
              <a:avLst>
                <a:gd name="adj1" fmla="val -36700"/>
                <a:gd name="adj2" fmla="val 64173"/>
                <a:gd name="adj3" fmla="val 16667"/>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1867" dirty="0">
                <a:solidFill>
                  <a:schemeClr val="tx2">
                    <a:lumMod val="50000"/>
                  </a:schemeClr>
                </a:solidFill>
                <a:latin typeface="Arial" panose="020B0604020202020204" pitchFamily="34" charset="0"/>
              </a:endParaRPr>
            </a:p>
          </p:txBody>
        </p:sp>
        <p:pic>
          <p:nvPicPr>
            <p:cNvPr id="49" name="Picture 48">
              <a:extLst>
                <a:ext uri="{FF2B5EF4-FFF2-40B4-BE49-F238E27FC236}">
                  <a16:creationId xmlns:a16="http://schemas.microsoft.com/office/drawing/2014/main" id="{F3D061C6-5EA8-C14F-8CDA-5AB549A72EDE}"/>
                </a:ext>
              </a:extLst>
            </p:cNvPr>
            <p:cNvPicPr>
              <a:picLocks noChangeAspect="1"/>
            </p:cNvPicPr>
            <p:nvPr/>
          </p:nvPicPr>
          <p:blipFill>
            <a:blip r:embed="rId17"/>
            <a:stretch>
              <a:fillRect/>
            </a:stretch>
          </p:blipFill>
          <p:spPr>
            <a:xfrm>
              <a:off x="1471121" y="4155153"/>
              <a:ext cx="2476500" cy="760573"/>
            </a:xfrm>
            <a:prstGeom prst="rect">
              <a:avLst/>
            </a:prstGeom>
          </p:spPr>
        </p:pic>
      </p:grpSp>
      <p:grpSp>
        <p:nvGrpSpPr>
          <p:cNvPr id="35" name="Group 34">
            <a:extLst>
              <a:ext uri="{FF2B5EF4-FFF2-40B4-BE49-F238E27FC236}">
                <a16:creationId xmlns:a16="http://schemas.microsoft.com/office/drawing/2014/main" id="{392E7650-C73E-5644-BBDD-4E792065C75C}"/>
              </a:ext>
            </a:extLst>
          </p:cNvPr>
          <p:cNvGrpSpPr/>
          <p:nvPr/>
        </p:nvGrpSpPr>
        <p:grpSpPr>
          <a:xfrm>
            <a:off x="6208157" y="5484782"/>
            <a:ext cx="3797353" cy="1068711"/>
            <a:chOff x="4925058" y="4134672"/>
            <a:chExt cx="2848015" cy="801533"/>
          </a:xfrm>
        </p:grpSpPr>
        <p:sp>
          <p:nvSpPr>
            <p:cNvPr id="50" name="Rounded Rectangular Callout 49">
              <a:extLst>
                <a:ext uri="{FF2B5EF4-FFF2-40B4-BE49-F238E27FC236}">
                  <a16:creationId xmlns:a16="http://schemas.microsoft.com/office/drawing/2014/main" id="{175199A8-285E-1D40-9A84-F6DDA5795453}"/>
                </a:ext>
              </a:extLst>
            </p:cNvPr>
            <p:cNvSpPr/>
            <p:nvPr/>
          </p:nvSpPr>
          <p:spPr>
            <a:xfrm>
              <a:off x="4925058" y="4134672"/>
              <a:ext cx="2848015" cy="801533"/>
            </a:xfrm>
            <a:prstGeom prst="wedgeRoundRectCallout">
              <a:avLst>
                <a:gd name="adj1" fmla="val 35383"/>
                <a:gd name="adj2" fmla="val 63055"/>
                <a:gd name="adj3" fmla="val 16667"/>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1867" dirty="0">
                <a:solidFill>
                  <a:schemeClr val="tx2">
                    <a:lumMod val="50000"/>
                  </a:schemeClr>
                </a:solidFill>
                <a:latin typeface="Arial" panose="020B0604020202020204" pitchFamily="34" charset="0"/>
              </a:endParaRPr>
            </a:p>
          </p:txBody>
        </p:sp>
        <p:pic>
          <p:nvPicPr>
            <p:cNvPr id="51" name="Picture 50">
              <a:extLst>
                <a:ext uri="{FF2B5EF4-FFF2-40B4-BE49-F238E27FC236}">
                  <a16:creationId xmlns:a16="http://schemas.microsoft.com/office/drawing/2014/main" id="{3AF9280D-F348-C142-B107-CF4AA8CAA76D}"/>
                </a:ext>
              </a:extLst>
            </p:cNvPr>
            <p:cNvPicPr>
              <a:picLocks noChangeAspect="1"/>
            </p:cNvPicPr>
            <p:nvPr/>
          </p:nvPicPr>
          <p:blipFill>
            <a:blip r:embed="rId18"/>
            <a:stretch>
              <a:fillRect/>
            </a:stretch>
          </p:blipFill>
          <p:spPr>
            <a:xfrm>
              <a:off x="5087746" y="4149844"/>
              <a:ext cx="2424678" cy="765882"/>
            </a:xfrm>
            <a:prstGeom prst="rect">
              <a:avLst/>
            </a:prstGeom>
          </p:spPr>
        </p:pic>
      </p:grpSp>
    </p:spTree>
    <p:extLst>
      <p:ext uri="{BB962C8B-B14F-4D97-AF65-F5344CB8AC3E}">
        <p14:creationId xmlns:p14="http://schemas.microsoft.com/office/powerpoint/2010/main" val="549885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Application APIs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3</a:t>
            </a:r>
          </a:p>
        </p:txBody>
      </p:sp>
    </p:spTree>
    <p:extLst>
      <p:ext uri="{BB962C8B-B14F-4D97-AF65-F5344CB8AC3E}">
        <p14:creationId xmlns:p14="http://schemas.microsoft.com/office/powerpoint/2010/main" val="175943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Java EE 7</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 name="Table 6">
            <a:extLst>
              <a:ext uri="{FF2B5EF4-FFF2-40B4-BE49-F238E27FC236}">
                <a16:creationId xmlns:a16="http://schemas.microsoft.com/office/drawing/2014/main" id="{32C3CB35-DB60-2E4C-8ADA-6022AE1F7DDF}"/>
              </a:ext>
            </a:extLst>
          </p:cNvPr>
          <p:cNvGraphicFramePr>
            <a:graphicFrameLocks noGrp="1"/>
          </p:cNvGraphicFramePr>
          <p:nvPr/>
        </p:nvGraphicFramePr>
        <p:xfrm>
          <a:off x="1999730" y="1567109"/>
          <a:ext cx="8572734" cy="2057400"/>
        </p:xfrm>
        <a:graphic>
          <a:graphicData uri="http://schemas.openxmlformats.org/drawingml/2006/table">
            <a:tbl>
              <a:tblPr firstRow="1" bandRow="1">
                <a:tableStyleId>{2D5ABB26-0587-4C30-8999-92F81FD0307C}</a:tableStyleId>
              </a:tblPr>
              <a:tblGrid>
                <a:gridCol w="2394183">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6">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jaspic-1.1</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javaMail-1.5</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webProfile-7.0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3360B42E-8342-8142-AE8E-4396382B9191}"/>
              </a:ext>
            </a:extLst>
          </p:cNvPr>
          <p:cNvGraphicFramePr>
            <a:graphicFrameLocks noGrp="1"/>
          </p:cNvGraphicFramePr>
          <p:nvPr/>
        </p:nvGraphicFramePr>
        <p:xfrm>
          <a:off x="2953047" y="3921452"/>
          <a:ext cx="6649846" cy="2468880"/>
        </p:xfrm>
        <a:graphic>
          <a:graphicData uri="http://schemas.openxmlformats.org/drawingml/2006/table">
            <a:tbl>
              <a:tblPr firstRow="1" bandRow="1">
                <a:tableStyleId>{2D5ABB26-0587-4C30-8999-92F81FD0307C}</a:tableStyleId>
              </a:tblPr>
              <a:tblGrid>
                <a:gridCol w="2340127">
                  <a:extLst>
                    <a:ext uri="{9D8B030D-6E8A-4147-A177-3AD203B41FA5}">
                      <a16:colId xmlns:a16="http://schemas.microsoft.com/office/drawing/2014/main" val="20000"/>
                    </a:ext>
                  </a:extLst>
                </a:gridCol>
                <a:gridCol w="1824363">
                  <a:extLst>
                    <a:ext uri="{9D8B030D-6E8A-4147-A177-3AD203B41FA5}">
                      <a16:colId xmlns:a16="http://schemas.microsoft.com/office/drawing/2014/main" val="20001"/>
                    </a:ext>
                  </a:extLst>
                </a:gridCol>
                <a:gridCol w="2485356">
                  <a:extLst>
                    <a:ext uri="{9D8B030D-6E8A-4147-A177-3AD203B41FA5}">
                      <a16:colId xmlns:a16="http://schemas.microsoft.com/office/drawing/2014/main" val="20002"/>
                    </a:ext>
                  </a:extLst>
                </a:gridCol>
              </a:tblGrid>
              <a:tr h="406400">
                <a:tc>
                  <a:txBody>
                    <a:bodyPr/>
                    <a:lstStyle/>
                    <a:p>
                      <a:r>
                        <a:rPr lang="en-US" sz="1900" dirty="0"/>
                        <a:t>appSecurity-2.0</a:t>
                      </a:r>
                    </a:p>
                  </a:txBody>
                  <a:tcPr marL="121920" marR="121920" marT="60960" marB="60960">
                    <a:solidFill>
                      <a:schemeClr val="accent5">
                        <a:lumMod val="40000"/>
                        <a:lumOff val="60000"/>
                      </a:schemeClr>
                    </a:solidFill>
                  </a:tcPr>
                </a:tc>
                <a:tc>
                  <a:txBody>
                    <a:bodyPr/>
                    <a:lstStyle/>
                    <a:p>
                      <a:r>
                        <a:rPr lang="en-US" sz="1900" dirty="0"/>
                        <a:t>jaxrsClient-2.0</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t>beanValidation-1.1</a:t>
                      </a:r>
                    </a:p>
                  </a:txBody>
                  <a:tcPr marL="121920" marR="121920" marT="60960" marB="60960">
                    <a:solidFill>
                      <a:schemeClr val="accent5">
                        <a:lumMod val="40000"/>
                        <a:lumOff val="60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t>cdi-1.2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servlet-3.1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jpa-2.1</a:t>
                      </a:r>
                    </a:p>
                  </a:txBody>
                  <a:tcPr marL="121920" marR="121920" marT="60960" marB="60960">
                    <a:solidFill>
                      <a:schemeClr val="accent5">
                        <a:lumMod val="40000"/>
                        <a:lumOff val="60000"/>
                      </a:schemeClr>
                    </a:solidFill>
                  </a:tcPr>
                </a:tc>
                <a:tc>
                  <a:txBody>
                    <a:bodyPr/>
                    <a:lstStyle/>
                    <a:p>
                      <a:r>
                        <a:rPr lang="en-US" sz="1900" dirty="0"/>
                        <a:t>ssl-1.0</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t>jsonp-1.0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jaxrs-2.0</a:t>
                      </a:r>
                    </a:p>
                  </a:txBody>
                  <a:tcPr marL="121920" marR="121920" marT="60960" marB="60960">
                    <a:solidFill>
                      <a:schemeClr val="accent5">
                        <a:lumMod val="40000"/>
                        <a:lumOff val="60000"/>
                      </a:schemeClr>
                    </a:solidFill>
                  </a:tcPr>
                </a:tc>
                <a:tc>
                  <a:txBody>
                    <a:bodyPr/>
                    <a:lstStyle/>
                    <a:p>
                      <a:r>
                        <a:rPr lang="en-US" sz="1900" dirty="0"/>
                        <a:t>jsf-2.2</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683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0D8F260-A897-6243-BED4-E6B8654871CF}"/>
              </a:ext>
            </a:extLst>
          </p:cNvPr>
          <p:cNvSpPr/>
          <p:nvPr/>
        </p:nvSpPr>
        <p:spPr>
          <a:xfrm>
            <a:off x="1455762" y="1417638"/>
            <a:ext cx="9571629" cy="5297060"/>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p:txBody>
          <a:bodyPr/>
          <a:lstStyle/>
          <a:p>
            <a:r>
              <a:rPr lang="en-US" dirty="0"/>
              <a:t>Jakarta EE or Java EE 8</a:t>
            </a:r>
          </a:p>
        </p:txBody>
      </p:sp>
      <p:sp>
        <p:nvSpPr>
          <p:cNvPr id="19" name="Rounded Rectangle 18">
            <a:extLst>
              <a:ext uri="{FF2B5EF4-FFF2-40B4-BE49-F238E27FC236}">
                <a16:creationId xmlns:a16="http://schemas.microsoft.com/office/drawing/2014/main" id="{0F5C10E1-6CC4-0B4F-A1E2-9C6CD20A1946}"/>
              </a:ext>
            </a:extLst>
          </p:cNvPr>
          <p:cNvSpPr/>
          <p:nvPr/>
        </p:nvSpPr>
        <p:spPr>
          <a:xfrm>
            <a:off x="1819702" y="3748582"/>
            <a:ext cx="8916537" cy="2784143"/>
          </a:xfrm>
          <a:prstGeom prst="round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aphicFrame>
        <p:nvGraphicFramePr>
          <p:cNvPr id="74" name="Table 73">
            <a:extLst>
              <a:ext uri="{FF2B5EF4-FFF2-40B4-BE49-F238E27FC236}">
                <a16:creationId xmlns:a16="http://schemas.microsoft.com/office/drawing/2014/main" id="{BCF0E6E6-6FE6-AF43-BA03-315A9D92BB60}"/>
              </a:ext>
            </a:extLst>
          </p:cNvPr>
          <p:cNvGraphicFramePr>
            <a:graphicFrameLocks noGrp="1"/>
          </p:cNvGraphicFramePr>
          <p:nvPr/>
        </p:nvGraphicFramePr>
        <p:xfrm>
          <a:off x="1999730" y="3939021"/>
          <a:ext cx="8572732" cy="2468880"/>
        </p:xfrm>
        <a:graphic>
          <a:graphicData uri="http://schemas.openxmlformats.org/drawingml/2006/table">
            <a:tbl>
              <a:tblPr firstRow="1" bandRow="1">
                <a:tableStyleId>{2D5ABB26-0587-4C30-8999-92F81FD0307C}</a:tableStyleId>
              </a:tblPr>
              <a:tblGrid>
                <a:gridCol w="2247205">
                  <a:extLst>
                    <a:ext uri="{9D8B030D-6E8A-4147-A177-3AD203B41FA5}">
                      <a16:colId xmlns:a16="http://schemas.microsoft.com/office/drawing/2014/main" val="20000"/>
                    </a:ext>
                  </a:extLst>
                </a:gridCol>
                <a:gridCol w="1975615">
                  <a:extLst>
                    <a:ext uri="{9D8B030D-6E8A-4147-A177-3AD203B41FA5}">
                      <a16:colId xmlns:a16="http://schemas.microsoft.com/office/drawing/2014/main" val="211009356"/>
                    </a:ext>
                  </a:extLst>
                </a:gridCol>
                <a:gridCol w="2407973">
                  <a:extLst>
                    <a:ext uri="{9D8B030D-6E8A-4147-A177-3AD203B41FA5}">
                      <a16:colId xmlns:a16="http://schemas.microsoft.com/office/drawing/2014/main" val="3896800395"/>
                    </a:ext>
                  </a:extLst>
                </a:gridCol>
                <a:gridCol w="1941939">
                  <a:extLst>
                    <a:ext uri="{9D8B030D-6E8A-4147-A177-3AD203B41FA5}">
                      <a16:colId xmlns:a16="http://schemas.microsoft.com/office/drawing/2014/main" val="1925059664"/>
                    </a:ext>
                  </a:extLst>
                </a:gridCol>
              </a:tblGrid>
              <a:tr h="406400">
                <a:tc>
                  <a:txBody>
                    <a:bodyPr/>
                    <a:lstStyle/>
                    <a:p>
                      <a:r>
                        <a:rPr lang="en-US" sz="1900" dirty="0">
                          <a:solidFill>
                            <a:schemeClr val="bg1"/>
                          </a:solidFill>
                        </a:rPr>
                        <a:t>appSecurity-3.0</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jaxrs-2.1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jsonp-1.1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websocket-1.1</a:t>
                      </a:r>
                    </a:p>
                  </a:txBody>
                  <a:tcPr marL="121920" marR="121920" marT="60960" marB="60960">
                    <a:solidFill>
                      <a:schemeClr val="accent5">
                        <a:lumMod val="40000"/>
                        <a:lumOff val="60000"/>
                      </a:schemeClr>
                    </a:solidFill>
                  </a:tcPr>
                </a:tc>
                <a:extLst>
                  <a:ext uri="{0D108BD9-81ED-4DB2-BD59-A6C34878D82A}">
                    <a16:rowId xmlns:a16="http://schemas.microsoft.com/office/drawing/2014/main" val="10000"/>
                  </a:ext>
                </a:extLst>
              </a:tr>
              <a:tr h="406400">
                <a:tc>
                  <a:txBody>
                    <a:bodyPr/>
                    <a:lstStyle/>
                    <a:p>
                      <a:r>
                        <a:rPr lang="en-US" sz="1900" dirty="0">
                          <a:solidFill>
                            <a:schemeClr val="bg1"/>
                          </a:solidFill>
                        </a:rPr>
                        <a:t>beanValidation-2.0</a:t>
                      </a:r>
                    </a:p>
                  </a:txBody>
                  <a:tcPr marL="121920" marR="121920" marT="60960" marB="60960">
                    <a:solidFill>
                      <a:schemeClr val="accent1">
                        <a:lumMod val="75000"/>
                      </a:schemeClr>
                    </a:solidFill>
                  </a:tcPr>
                </a:tc>
                <a:tc>
                  <a:txBody>
                    <a:bodyPr/>
                    <a:lstStyle/>
                    <a:p>
                      <a:r>
                        <a:rPr lang="en-US" sz="1900" dirty="0">
                          <a:solidFill>
                            <a:schemeClr val="bg1"/>
                          </a:solidFill>
                        </a:rPr>
                        <a:t>jaxrsClient-2.1</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jsf-2.3</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1"/>
                  </a:ext>
                </a:extLst>
              </a:tr>
              <a:tr h="406400">
                <a:tc>
                  <a:txBody>
                    <a:bodyPr/>
                    <a:lstStyle/>
                    <a:p>
                      <a:r>
                        <a:rPr lang="en-US" sz="1900" dirty="0">
                          <a:solidFill>
                            <a:schemeClr val="bg1"/>
                          </a:solidFill>
                        </a:rPr>
                        <a:t>cdi-2.0</a:t>
                      </a:r>
                    </a:p>
                  </a:txBody>
                  <a:tcPr marL="121920" marR="121920" marT="60960" marB="60960">
                    <a:solidFill>
                      <a:schemeClr val="accent1">
                        <a:lumMod val="75000"/>
                      </a:schemeClr>
                    </a:solidFill>
                  </a:tcPr>
                </a:tc>
                <a:tc>
                  <a:txBody>
                    <a:bodyPr/>
                    <a:lstStyle/>
                    <a:p>
                      <a:r>
                        <a:rPr lang="en-US" sz="1900" dirty="0"/>
                        <a:t>jdbc-4.2</a:t>
                      </a:r>
                    </a:p>
                  </a:txBody>
                  <a:tcPr marL="121920" marR="121920" marT="60960" marB="60960">
                    <a:solidFill>
                      <a:schemeClr val="accent5">
                        <a:lumMod val="40000"/>
                        <a:lumOff val="60000"/>
                      </a:schemeClr>
                    </a:solidFill>
                  </a:tcPr>
                </a:tc>
                <a:tc>
                  <a:txBody>
                    <a:bodyPr/>
                    <a:lstStyle/>
                    <a:p>
                      <a:r>
                        <a:rPr lang="en-US" sz="1900" dirty="0"/>
                        <a:t>jsp-2.3</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2"/>
                  </a:ext>
                </a:extLst>
              </a:tr>
              <a:tr h="406400">
                <a:tc>
                  <a:txBody>
                    <a:bodyPr/>
                    <a:lstStyle/>
                    <a:p>
                      <a:r>
                        <a:rPr lang="en-US" sz="1900" dirty="0"/>
                        <a:t>ejbLite-3.2</a:t>
                      </a:r>
                    </a:p>
                  </a:txBody>
                  <a:tcPr marL="121920" marR="121920" marT="60960" marB="60960">
                    <a:solidFill>
                      <a:schemeClr val="accent5">
                        <a:lumMod val="40000"/>
                        <a:lumOff val="60000"/>
                      </a:schemeClr>
                    </a:solidFill>
                  </a:tcPr>
                </a:tc>
                <a:tc>
                  <a:txBody>
                    <a:bodyPr/>
                    <a:lstStyle/>
                    <a:p>
                      <a:r>
                        <a:rPr lang="en-US" sz="1900" dirty="0"/>
                        <a:t>jndi-1.0</a:t>
                      </a:r>
                    </a:p>
                  </a:txBody>
                  <a:tcPr marL="121920" marR="121920" marT="60960" marB="60960">
                    <a:solidFill>
                      <a:schemeClr val="accent5">
                        <a:lumMod val="40000"/>
                        <a:lumOff val="60000"/>
                      </a:schemeClr>
                    </a:solidFill>
                  </a:tcPr>
                </a:tc>
                <a:tc>
                  <a:txBody>
                    <a:bodyPr/>
                    <a:lstStyle/>
                    <a:p>
                      <a:r>
                        <a:rPr lang="en-US" sz="1900" dirty="0"/>
                        <a:t>managedBeans-1.0</a:t>
                      </a:r>
                    </a:p>
                  </a:txBody>
                  <a:tcPr marL="121920" marR="121920" marT="60960" marB="60960">
                    <a:solidFill>
                      <a:schemeClr val="accent5">
                        <a:lumMod val="40000"/>
                        <a:lumOff val="60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3"/>
                  </a:ext>
                </a:extLst>
              </a:tr>
              <a:tr h="406400">
                <a:tc>
                  <a:txBody>
                    <a:bodyPr/>
                    <a:lstStyle/>
                    <a:p>
                      <a:r>
                        <a:rPr lang="en-US" sz="1900" dirty="0"/>
                        <a:t>el-3.0</a:t>
                      </a:r>
                    </a:p>
                  </a:txBody>
                  <a:tcPr marL="121920" marR="121920" marT="60960" marB="60960">
                    <a:solidFill>
                      <a:schemeClr val="accent5">
                        <a:lumMod val="40000"/>
                        <a:lumOff val="60000"/>
                      </a:schemeClr>
                    </a:solidFill>
                  </a:tcPr>
                </a:tc>
                <a:tc>
                  <a:txBody>
                    <a:bodyPr/>
                    <a:lstStyle/>
                    <a:p>
                      <a:r>
                        <a:rPr lang="en-US" sz="1900" dirty="0">
                          <a:solidFill>
                            <a:schemeClr val="bg1"/>
                          </a:solidFill>
                        </a:rPr>
                        <a:t>jpa-2.2</a:t>
                      </a:r>
                    </a:p>
                  </a:txBody>
                  <a:tcPr marL="121920" marR="121920" marT="60960" marB="60960">
                    <a:solidFill>
                      <a:schemeClr val="accent1">
                        <a:lumMod val="75000"/>
                      </a:schemeClr>
                    </a:solidFill>
                  </a:tcPr>
                </a:tc>
                <a:tc>
                  <a:txBody>
                    <a:bodyPr/>
                    <a:lstStyle/>
                    <a:p>
                      <a:r>
                        <a:rPr lang="en-US" sz="1900" dirty="0">
                          <a:solidFill>
                            <a:schemeClr val="bg1"/>
                          </a:solidFill>
                        </a:rPr>
                        <a:t>servlet-4.0</a:t>
                      </a:r>
                    </a:p>
                  </a:txBody>
                  <a:tcPr marL="121920" marR="121920" marT="60960" marB="60960">
                    <a:solidFill>
                      <a:schemeClr val="accent1">
                        <a:lumMod val="75000"/>
                      </a:schemeClr>
                    </a:solidFill>
                  </a:tcPr>
                </a:tc>
                <a:tc>
                  <a:txBody>
                    <a:bodyPr/>
                    <a:lstStyle/>
                    <a:p>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4"/>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jaspic-1.1</a:t>
                      </a:r>
                    </a:p>
                  </a:txBody>
                  <a:tcPr marL="121920" marR="121920" marT="60960" marB="60960">
                    <a:solidFill>
                      <a:schemeClr val="accent1">
                        <a:lumMod val="75000"/>
                      </a:schemeClr>
                    </a:solidFill>
                  </a:tcPr>
                </a:tc>
                <a:tc>
                  <a:txBody>
                    <a:bodyPr/>
                    <a:lstStyle/>
                    <a:p>
                      <a:r>
                        <a:rPr lang="en-US" sz="1900" dirty="0">
                          <a:solidFill>
                            <a:schemeClr val="bg1"/>
                          </a:solidFill>
                        </a:rPr>
                        <a:t>jsonb-1.0</a:t>
                      </a:r>
                    </a:p>
                  </a:txBody>
                  <a:tcPr marL="121920" marR="121920" marT="60960" marB="60960">
                    <a:solidFill>
                      <a:schemeClr val="accent1">
                        <a:lumMod val="75000"/>
                      </a:schemeClr>
                    </a:solidFill>
                  </a:tcPr>
                </a:tc>
                <a:tc>
                  <a:txBody>
                    <a:bodyPr/>
                    <a:lstStyle/>
                    <a:p>
                      <a:r>
                        <a:rPr lang="en-US" sz="1900" dirty="0"/>
                        <a:t>ssl-1.0</a:t>
                      </a:r>
                    </a:p>
                  </a:txBody>
                  <a:tcPr marL="121920" marR="121920" marT="60960" marB="60960">
                    <a:solidFill>
                      <a:schemeClr val="accent5">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900" dirty="0"/>
                    </a:p>
                  </a:txBody>
                  <a:tcPr marL="121920" marR="121920" marT="60960" marB="60960">
                    <a:solidFill>
                      <a:schemeClr val="accent5">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4" name="Table 93">
            <a:extLst>
              <a:ext uri="{FF2B5EF4-FFF2-40B4-BE49-F238E27FC236}">
                <a16:creationId xmlns:a16="http://schemas.microsoft.com/office/drawing/2014/main" id="{63C3E65C-73E5-6A4A-AD18-8FE6BAB9A0F5}"/>
              </a:ext>
            </a:extLst>
          </p:cNvPr>
          <p:cNvGraphicFramePr>
            <a:graphicFrameLocks noGrp="1"/>
          </p:cNvGraphicFramePr>
          <p:nvPr/>
        </p:nvGraphicFramePr>
        <p:xfrm>
          <a:off x="1999730" y="1574288"/>
          <a:ext cx="8572734" cy="2057400"/>
        </p:xfrm>
        <a:graphic>
          <a:graphicData uri="http://schemas.openxmlformats.org/drawingml/2006/table">
            <a:tbl>
              <a:tblPr firstRow="1" bandRow="1">
                <a:tableStyleId>{2D5ABB26-0587-4C30-8999-92F81FD0307C}</a:tableStyleId>
              </a:tblPr>
              <a:tblGrid>
                <a:gridCol w="2394184">
                  <a:extLst>
                    <a:ext uri="{9D8B030D-6E8A-4147-A177-3AD203B41FA5}">
                      <a16:colId xmlns:a16="http://schemas.microsoft.com/office/drawing/2014/main" val="20000"/>
                    </a:ext>
                  </a:extLst>
                </a:gridCol>
                <a:gridCol w="2545107">
                  <a:extLst>
                    <a:ext uri="{9D8B030D-6E8A-4147-A177-3AD203B41FA5}">
                      <a16:colId xmlns:a16="http://schemas.microsoft.com/office/drawing/2014/main" val="20001"/>
                    </a:ext>
                  </a:extLst>
                </a:gridCol>
                <a:gridCol w="1338555">
                  <a:extLst>
                    <a:ext uri="{9D8B030D-6E8A-4147-A177-3AD203B41FA5}">
                      <a16:colId xmlns:a16="http://schemas.microsoft.com/office/drawing/2014/main" val="20002"/>
                    </a:ext>
                  </a:extLst>
                </a:gridCol>
                <a:gridCol w="2294888">
                  <a:extLst>
                    <a:ext uri="{9D8B030D-6E8A-4147-A177-3AD203B41FA5}">
                      <a16:colId xmlns:a16="http://schemas.microsoft.com/office/drawing/2014/main" val="20003"/>
                    </a:ext>
                  </a:extLst>
                </a:gridCol>
              </a:tblGrid>
              <a:tr h="406400">
                <a:tc>
                  <a:txBody>
                    <a:bodyPr/>
                    <a:lstStyle/>
                    <a:p>
                      <a:r>
                        <a:rPr lang="en-US" sz="1900" dirty="0"/>
                        <a:t>appClientSupport-1.0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ejbHome-3.2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jacc-1.5</a:t>
                      </a:r>
                    </a:p>
                  </a:txBody>
                  <a:tcPr marL="121920" marR="121920" marT="60960" marB="60960">
                    <a:solidFill>
                      <a:schemeClr val="accent5">
                        <a:lumMod val="60000"/>
                        <a:lumOff val="40000"/>
                      </a:schemeClr>
                    </a:solidFill>
                  </a:tcPr>
                </a:tc>
                <a:tc>
                  <a:txBody>
                    <a:bodyPr/>
                    <a:lstStyle/>
                    <a:p>
                      <a:r>
                        <a:rPr lang="en-US" sz="1900" dirty="0"/>
                        <a:t>managedBeans-1.0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0"/>
                  </a:ext>
                </a:extLst>
              </a:tr>
              <a:tr h="406400">
                <a:tc>
                  <a:txBody>
                    <a:bodyPr/>
                    <a:lstStyle/>
                    <a:p>
                      <a:r>
                        <a:rPr lang="en-US" sz="1900" dirty="0"/>
                        <a:t>appSecurityClient-1.0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ejbPersistentTimer-3.2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jaxb-2.2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mdb-3.2</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1"/>
                  </a:ext>
                </a:extLst>
              </a:tr>
              <a:tr h="406400">
                <a:tc>
                  <a:txBody>
                    <a:bodyPr/>
                    <a:lstStyle/>
                    <a:p>
                      <a:r>
                        <a:rPr lang="en-US" sz="1900" dirty="0"/>
                        <a:t>batch-1.0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ejbRemote-3.2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jaxws-2.2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wasJmsClient-2.0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2"/>
                  </a:ext>
                </a:extLst>
              </a:tr>
              <a:tr h="406400">
                <a:tc>
                  <a:txBody>
                    <a:bodyPr/>
                    <a:lstStyle/>
                    <a:p>
                      <a:r>
                        <a:rPr lang="en-US" sz="1900" dirty="0"/>
                        <a:t>concurrent-1.0</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j2eeManagement-1.1</a:t>
                      </a:r>
                    </a:p>
                  </a:txBody>
                  <a:tcPr marL="121920" marR="121920" marT="60960" marB="60960">
                    <a:solidFill>
                      <a:schemeClr val="accent5">
                        <a:lumMod val="60000"/>
                        <a:lumOff val="40000"/>
                      </a:schemeClr>
                    </a:solidFill>
                  </a:tcPr>
                </a:tc>
                <a:tc>
                  <a:txBody>
                    <a:bodyPr/>
                    <a:lstStyle/>
                    <a:p>
                      <a:r>
                        <a:rPr lang="en-US" sz="1900" dirty="0"/>
                        <a:t>jca-1.7</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webProfile-8.0</a:t>
                      </a:r>
                    </a:p>
                  </a:txBody>
                  <a:tcPr marL="121920" marR="121920" marT="60960" marB="60960">
                    <a:solidFill>
                      <a:schemeClr val="accent1">
                        <a:lumMod val="75000"/>
                      </a:schemeClr>
                    </a:solidFill>
                  </a:tcPr>
                </a:tc>
                <a:extLst>
                  <a:ext uri="{0D108BD9-81ED-4DB2-BD59-A6C34878D82A}">
                    <a16:rowId xmlns:a16="http://schemas.microsoft.com/office/drawing/2014/main" val="10003"/>
                  </a:ext>
                </a:extLst>
              </a:tr>
              <a:tr h="406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ejb-3.2</a:t>
                      </a:r>
                    </a:p>
                  </a:txBody>
                  <a:tcPr marL="121920" marR="121920" marT="60960" marB="60960">
                    <a:solidFill>
                      <a:schemeClr val="accent5">
                        <a:lumMod val="60000"/>
                        <a:lumOff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javaMail-1.6</a:t>
                      </a:r>
                    </a:p>
                  </a:txBody>
                  <a:tcPr marL="121920" marR="121920" marT="60960" marB="60960">
                    <a:solidFill>
                      <a:schemeClr val="accent1">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jms-2.0</a:t>
                      </a:r>
                    </a:p>
                  </a:txBody>
                  <a:tcPr marL="121920" marR="121920" marT="60960" marB="60960">
                    <a:solidFill>
                      <a:schemeClr val="accent5">
                        <a:lumMod val="60000"/>
                        <a:lumOff val="40000"/>
                      </a:schemeClr>
                    </a:solidFill>
                  </a:tcPr>
                </a:tc>
                <a:tc>
                  <a:txBody>
                    <a:bodyPr/>
                    <a:lstStyle/>
                    <a:p>
                      <a:r>
                        <a:rPr lang="en-US" sz="1900" dirty="0"/>
                        <a:t>wmqJmsClient-2.0</a:t>
                      </a:r>
                    </a:p>
                  </a:txBody>
                  <a:tcPr marL="121920" marR="121920" marT="60960" marB="6096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959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20FB1A49-9EAD-C54B-BC18-6A7B990CF1B7}"/>
              </a:ext>
            </a:extLst>
          </p:cNvPr>
          <p:cNvPicPr>
            <a:picLocks noChangeAspect="1"/>
          </p:cNvPicPr>
          <p:nvPr/>
        </p:nvPicPr>
        <p:blipFill>
          <a:blip r:embed="rId3"/>
          <a:stretch>
            <a:fillRect/>
          </a:stretch>
        </p:blipFill>
        <p:spPr>
          <a:xfrm>
            <a:off x="290984" y="3429000"/>
            <a:ext cx="5670550" cy="25527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62A791BA-1BBE-2C4C-89EE-18FA0FBEE662}"/>
              </a:ext>
            </a:extLst>
          </p:cNvPr>
          <p:cNvPicPr>
            <a:picLocks noChangeAspect="1"/>
          </p:cNvPicPr>
          <p:nvPr/>
        </p:nvPicPr>
        <p:blipFill>
          <a:blip r:embed="rId4"/>
          <a:stretch>
            <a:fillRect/>
          </a:stretch>
        </p:blipFill>
        <p:spPr>
          <a:xfrm>
            <a:off x="156518" y="86497"/>
            <a:ext cx="9921240" cy="350901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57C3030-93D4-3B47-BDEC-9486FA3166EC}"/>
              </a:ext>
            </a:extLst>
          </p:cNvPr>
          <p:cNvPicPr>
            <a:picLocks noChangeAspect="1"/>
          </p:cNvPicPr>
          <p:nvPr/>
        </p:nvPicPr>
        <p:blipFill>
          <a:blip r:embed="rId5"/>
          <a:stretch>
            <a:fillRect/>
          </a:stretch>
        </p:blipFill>
        <p:spPr>
          <a:xfrm>
            <a:off x="6096000" y="2393950"/>
            <a:ext cx="5162550" cy="3587750"/>
          </a:xfrm>
          <a:prstGeom prst="rect">
            <a:avLst/>
          </a:prstGeom>
        </p:spPr>
      </p:pic>
      <p:sp>
        <p:nvSpPr>
          <p:cNvPr id="13" name="Rectangle 12">
            <a:extLst>
              <a:ext uri="{FF2B5EF4-FFF2-40B4-BE49-F238E27FC236}">
                <a16:creationId xmlns:a16="http://schemas.microsoft.com/office/drawing/2014/main" id="{81A5D0F3-BE66-444B-B6A6-6F73801673F3}"/>
              </a:ext>
            </a:extLst>
          </p:cNvPr>
          <p:cNvSpPr/>
          <p:nvPr/>
        </p:nvSpPr>
        <p:spPr>
          <a:xfrm>
            <a:off x="8303741" y="3188043"/>
            <a:ext cx="1186248" cy="1223319"/>
          </a:xfrm>
          <a:prstGeom prst="rect">
            <a:avLst/>
          </a:prstGeom>
          <a:noFill/>
          <a:ln w="190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7110AF69-EEC8-0343-95F2-5112373498F6}"/>
              </a:ext>
            </a:extLst>
          </p:cNvPr>
          <p:cNvSpPr/>
          <p:nvPr/>
        </p:nvSpPr>
        <p:spPr>
          <a:xfrm>
            <a:off x="8303741" y="4869439"/>
            <a:ext cx="1186248" cy="1223319"/>
          </a:xfrm>
          <a:prstGeom prst="rect">
            <a:avLst/>
          </a:prstGeom>
          <a:noFill/>
          <a:ln w="190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D4F809-B5CD-FF40-9E62-86900E4573A5}"/>
              </a:ext>
            </a:extLst>
          </p:cNvPr>
          <p:cNvSpPr txBox="1"/>
          <p:nvPr/>
        </p:nvSpPr>
        <p:spPr>
          <a:xfrm>
            <a:off x="321276" y="6092758"/>
            <a:ext cx="79824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https://openliberty.io/blog/2021/03/05/jakarta-ee-9-compatibility.html</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7"/>
              </a:rPr>
              <a:t>https://jakarta.ee/compatibility/#tab-9</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29187D76-8176-A54D-AD33-F396B4F90E07}"/>
              </a:ext>
            </a:extLst>
          </p:cNvPr>
          <p:cNvSpPr txBox="1"/>
          <p:nvPr/>
        </p:nvSpPr>
        <p:spPr>
          <a:xfrm>
            <a:off x="6652591" y="1868557"/>
            <a:ext cx="4134679" cy="369332"/>
          </a:xfrm>
          <a:prstGeom prst="rect">
            <a:avLst/>
          </a:prstGeom>
          <a:noFill/>
        </p:spPr>
        <p:txBody>
          <a:bodyPr wrap="square" rtlCol="0">
            <a:spAutoFit/>
          </a:bodyPr>
          <a:lstStyle/>
          <a:p>
            <a:pPr algn="ctr"/>
            <a:r>
              <a:rPr lang="en-US" b="1" dirty="0" err="1">
                <a:latin typeface="Courier New" panose="02070309020205020404" pitchFamily="49" charset="0"/>
                <a:cs typeface="Courier New" panose="02070309020205020404" pitchFamily="49" charset="0"/>
              </a:rPr>
              <a:t>javax</a:t>
            </a:r>
            <a:r>
              <a:rPr lang="en-US" b="1" dirty="0">
                <a:latin typeface="Courier New" panose="02070309020205020404" pitchFamily="49" charset="0"/>
                <a:cs typeface="Courier New" panose="02070309020205020404" pitchFamily="49" charset="0"/>
              </a:rPr>
              <a:t>.* -&gt; </a:t>
            </a:r>
            <a:r>
              <a:rPr lang="en-US" b="1" dirty="0" err="1">
                <a:latin typeface="Courier New" panose="02070309020205020404" pitchFamily="49" charset="0"/>
                <a:cs typeface="Courier New" panose="02070309020205020404" pitchFamily="49" charset="0"/>
              </a:rPr>
              <a:t>jakarta</a:t>
            </a:r>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31006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248">
            <a:extLst>
              <a:ext uri="{FF2B5EF4-FFF2-40B4-BE49-F238E27FC236}">
                <a16:creationId xmlns:a16="http://schemas.microsoft.com/office/drawing/2014/main" id="{18AF97A4-8CE8-4BD9-8C60-0C167CAAEB49}"/>
              </a:ext>
            </a:extLst>
          </p:cNvPr>
          <p:cNvSpPr txBox="1"/>
          <p:nvPr/>
        </p:nvSpPr>
        <p:spPr>
          <a:xfrm>
            <a:off x="7235180"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Health</a:t>
            </a:r>
            <a:b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b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Check</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2" name="Shape 249">
            <a:extLst>
              <a:ext uri="{FF2B5EF4-FFF2-40B4-BE49-F238E27FC236}">
                <a16:creationId xmlns:a16="http://schemas.microsoft.com/office/drawing/2014/main" id="{2DE90908-72CE-48E2-A3F4-2B4F33A4A597}"/>
              </a:ext>
            </a:extLst>
          </p:cNvPr>
          <p:cNvSpPr txBox="1"/>
          <p:nvPr/>
        </p:nvSpPr>
        <p:spPr>
          <a:xfrm>
            <a:off x="8837127"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Metrics</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3" name="Shape 250">
            <a:extLst>
              <a:ext uri="{FF2B5EF4-FFF2-40B4-BE49-F238E27FC236}">
                <a16:creationId xmlns:a16="http://schemas.microsoft.com/office/drawing/2014/main" id="{10456076-A774-41C4-8D1A-A4A79D2ACD31}"/>
              </a:ext>
            </a:extLst>
          </p:cNvPr>
          <p:cNvSpPr txBox="1"/>
          <p:nvPr/>
        </p:nvSpPr>
        <p:spPr>
          <a:xfrm>
            <a:off x="8024833"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Fault</a:t>
            </a:r>
            <a:b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b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Tolerance</a:t>
            </a:r>
          </a:p>
        </p:txBody>
      </p:sp>
      <p:sp>
        <p:nvSpPr>
          <p:cNvPr id="34" name="Shape 251">
            <a:extLst>
              <a:ext uri="{FF2B5EF4-FFF2-40B4-BE49-F238E27FC236}">
                <a16:creationId xmlns:a16="http://schemas.microsoft.com/office/drawing/2014/main" id="{76BC3CEA-5F0A-461C-92B4-992D0FBEE751}"/>
              </a:ext>
            </a:extLst>
          </p:cNvPr>
          <p:cNvSpPr txBox="1"/>
          <p:nvPr/>
        </p:nvSpPr>
        <p:spPr>
          <a:xfrm>
            <a:off x="6421701"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OpenAPI</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35" name="Shape 245">
            <a:extLst>
              <a:ext uri="{FF2B5EF4-FFF2-40B4-BE49-F238E27FC236}">
                <a16:creationId xmlns:a16="http://schemas.microsoft.com/office/drawing/2014/main" id="{5D41860A-5222-41E0-BC80-192E667FA100}"/>
              </a:ext>
            </a:extLst>
          </p:cNvPr>
          <p:cNvSpPr txBox="1"/>
          <p:nvPr/>
        </p:nvSpPr>
        <p:spPr>
          <a:xfrm>
            <a:off x="2410584"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Config</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42" name="Shape 246">
            <a:extLst>
              <a:ext uri="{FF2B5EF4-FFF2-40B4-BE49-F238E27FC236}">
                <a16:creationId xmlns:a16="http://schemas.microsoft.com/office/drawing/2014/main" id="{972B13C9-4D85-4BC9-9774-7DB1EAD79B1C}"/>
              </a:ext>
            </a:extLst>
          </p:cNvPr>
          <p:cNvSpPr txBox="1"/>
          <p:nvPr/>
        </p:nvSpPr>
        <p:spPr>
          <a:xfrm>
            <a:off x="5633232" y="2534493"/>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Open Tracing </a:t>
            </a:r>
          </a:p>
        </p:txBody>
      </p:sp>
      <p:sp>
        <p:nvSpPr>
          <p:cNvPr id="49" name="Shape 247">
            <a:extLst>
              <a:ext uri="{FF2B5EF4-FFF2-40B4-BE49-F238E27FC236}">
                <a16:creationId xmlns:a16="http://schemas.microsoft.com/office/drawing/2014/main" id="{103AEA81-F83B-4894-9272-A1DB20CBFBFE}"/>
              </a:ext>
            </a:extLst>
          </p:cNvPr>
          <p:cNvSpPr txBox="1"/>
          <p:nvPr/>
        </p:nvSpPr>
        <p:spPr>
          <a:xfrm>
            <a:off x="9627968" y="3347901"/>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JWT </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2" name="Shape 242">
            <a:extLst>
              <a:ext uri="{FF2B5EF4-FFF2-40B4-BE49-F238E27FC236}">
                <a16:creationId xmlns:a16="http://schemas.microsoft.com/office/drawing/2014/main" id="{B208E6CF-11FE-4039-8399-DA7703CEA309}"/>
              </a:ext>
            </a:extLst>
          </p:cNvPr>
          <p:cNvSpPr txBox="1"/>
          <p:nvPr/>
        </p:nvSpPr>
        <p:spPr>
          <a:xfrm>
            <a:off x="8818371"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JSON-B</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3" name="Shape 243">
            <a:extLst>
              <a:ext uri="{FF2B5EF4-FFF2-40B4-BE49-F238E27FC236}">
                <a16:creationId xmlns:a16="http://schemas.microsoft.com/office/drawing/2014/main" id="{5555EC1F-12DA-402F-AA7A-47857AE9B5D7}"/>
              </a:ext>
            </a:extLst>
          </p:cNvPr>
          <p:cNvSpPr txBox="1"/>
          <p:nvPr/>
        </p:nvSpPr>
        <p:spPr>
          <a:xfrm>
            <a:off x="7216424"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Rest Client</a:t>
            </a:r>
          </a:p>
        </p:txBody>
      </p:sp>
      <p:sp>
        <p:nvSpPr>
          <p:cNvPr id="54" name="Shape 244">
            <a:extLst>
              <a:ext uri="{FF2B5EF4-FFF2-40B4-BE49-F238E27FC236}">
                <a16:creationId xmlns:a16="http://schemas.microsoft.com/office/drawing/2014/main" id="{B433DFF8-EFF5-43F6-9A66-D078D19776CD}"/>
              </a:ext>
            </a:extLst>
          </p:cNvPr>
          <p:cNvSpPr txBox="1"/>
          <p:nvPr/>
        </p:nvSpPr>
        <p:spPr>
          <a:xfrm>
            <a:off x="5614477"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CDI</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5" name="Shape 258">
            <a:extLst>
              <a:ext uri="{FF2B5EF4-FFF2-40B4-BE49-F238E27FC236}">
                <a16:creationId xmlns:a16="http://schemas.microsoft.com/office/drawing/2014/main" id="{002B8A95-4388-4926-93A5-54A127DBD176}"/>
              </a:ext>
            </a:extLst>
          </p:cNvPr>
          <p:cNvSpPr txBox="1"/>
          <p:nvPr/>
        </p:nvSpPr>
        <p:spPr>
          <a:xfrm>
            <a:off x="4012531"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Tx/>
              <a:buFontTx/>
              <a:buNone/>
              <a:tabLst/>
              <a:defRPr/>
            </a:pPr>
            <a:r>
              <a:rPr kumimoji="0" lang="en"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JAX-RS</a:t>
            </a:r>
            <a:endParaRPr kumimoji="0"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endParaRPr>
          </a:p>
        </p:txBody>
      </p:sp>
      <p:sp>
        <p:nvSpPr>
          <p:cNvPr id="56" name="Shape 242">
            <a:extLst>
              <a:ext uri="{FF2B5EF4-FFF2-40B4-BE49-F238E27FC236}">
                <a16:creationId xmlns:a16="http://schemas.microsoft.com/office/drawing/2014/main" id="{975BCF9A-4F9B-4052-8CC8-CCBED43749E5}"/>
              </a:ext>
            </a:extLst>
          </p:cNvPr>
          <p:cNvSpPr txBox="1"/>
          <p:nvPr/>
        </p:nvSpPr>
        <p:spPr>
          <a:xfrm>
            <a:off x="10420316" y="4163899"/>
            <a:ext cx="1497600" cy="686077"/>
          </a:xfrm>
          <a:prstGeom prst="rect">
            <a:avLst/>
          </a:prstGeom>
          <a:solidFill>
            <a:srgbClr val="416BB1"/>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867" b="0" i="0" u="none" strike="noStrike" kern="1200" cap="none" spc="0" normalizeH="0" baseline="0" noProof="0" dirty="0">
                <a:ln>
                  <a:noFill/>
                </a:ln>
                <a:solidFill>
                  <a:srgbClr val="FFFFFF"/>
                </a:solidFill>
                <a:effectLst/>
                <a:uLnTx/>
                <a:uFillTx/>
                <a:latin typeface="Proxima Nova"/>
                <a:ea typeface="Proxima Nova"/>
                <a:cs typeface="Proxima Nova"/>
                <a:sym typeface="Proxima Nova"/>
              </a:rPr>
              <a:t>JSON-P</a:t>
            </a:r>
          </a:p>
        </p:txBody>
      </p:sp>
      <p:sp>
        <p:nvSpPr>
          <p:cNvPr id="60" name="Pentagon 26">
            <a:extLst>
              <a:ext uri="{FF2B5EF4-FFF2-40B4-BE49-F238E27FC236}">
                <a16:creationId xmlns:a16="http://schemas.microsoft.com/office/drawing/2014/main" id="{31765E36-2A69-4850-8240-4853274E58C6}"/>
              </a:ext>
            </a:extLst>
          </p:cNvPr>
          <p:cNvSpPr/>
          <p:nvPr/>
        </p:nvSpPr>
        <p:spPr>
          <a:xfrm>
            <a:off x="609603" y="4163899"/>
            <a:ext cx="1591319" cy="686028"/>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Core</a:t>
            </a:r>
          </a:p>
        </p:txBody>
      </p:sp>
      <p:sp>
        <p:nvSpPr>
          <p:cNvPr id="65" name="Shape 247">
            <a:extLst>
              <a:ext uri="{FF2B5EF4-FFF2-40B4-BE49-F238E27FC236}">
                <a16:creationId xmlns:a16="http://schemas.microsoft.com/office/drawing/2014/main" id="{134B885B-9354-457F-ACD2-E944F594B506}"/>
              </a:ext>
            </a:extLst>
          </p:cNvPr>
          <p:cNvSpPr txBox="1"/>
          <p:nvPr/>
        </p:nvSpPr>
        <p:spPr>
          <a:xfrm>
            <a:off x="4818569" y="3347901"/>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rPr>
              <a:t>Reactive Messaging</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sp>
        <p:nvSpPr>
          <p:cNvPr id="66" name="Pentagon 26">
            <a:extLst>
              <a:ext uri="{FF2B5EF4-FFF2-40B4-BE49-F238E27FC236}">
                <a16:creationId xmlns:a16="http://schemas.microsoft.com/office/drawing/2014/main" id="{5D3BC4DB-7AC8-4347-989D-03B694C1A071}"/>
              </a:ext>
            </a:extLst>
          </p:cNvPr>
          <p:cNvSpPr/>
          <p:nvPr/>
        </p:nvSpPr>
        <p:spPr>
          <a:xfrm>
            <a:off x="609602" y="3349196"/>
            <a:ext cx="1591319" cy="647925"/>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Integrate</a:t>
            </a:r>
          </a:p>
        </p:txBody>
      </p:sp>
      <p:sp>
        <p:nvSpPr>
          <p:cNvPr id="67" name="Pentagon 26">
            <a:extLst>
              <a:ext uri="{FF2B5EF4-FFF2-40B4-BE49-F238E27FC236}">
                <a16:creationId xmlns:a16="http://schemas.microsoft.com/office/drawing/2014/main" id="{9BB5D955-BB1F-4876-A427-1C18C132841E}"/>
              </a:ext>
            </a:extLst>
          </p:cNvPr>
          <p:cNvSpPr/>
          <p:nvPr/>
        </p:nvSpPr>
        <p:spPr>
          <a:xfrm>
            <a:off x="609601" y="2534493"/>
            <a:ext cx="1591319" cy="647925"/>
          </a:xfrm>
          <a:prstGeom prst="homePlate">
            <a:avLst/>
          </a:prstGeom>
          <a:gradFill>
            <a:gsLst>
              <a:gs pos="0">
                <a:srgbClr val="E7EBFF"/>
              </a:gs>
              <a:gs pos="100000">
                <a:schemeClr val="accent1">
                  <a:lumMod val="60000"/>
                  <a:lumOff val="40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Observe</a:t>
            </a:r>
          </a:p>
        </p:txBody>
      </p:sp>
      <p:sp>
        <p:nvSpPr>
          <p:cNvPr id="29" name="Shape 251">
            <a:extLst>
              <a:ext uri="{FF2B5EF4-FFF2-40B4-BE49-F238E27FC236}">
                <a16:creationId xmlns:a16="http://schemas.microsoft.com/office/drawing/2014/main" id="{D28FC0DF-C32D-A045-9258-8BA168B0DA74}"/>
              </a:ext>
            </a:extLst>
          </p:cNvPr>
          <p:cNvSpPr txBox="1"/>
          <p:nvPr/>
        </p:nvSpPr>
        <p:spPr>
          <a:xfrm>
            <a:off x="3215437" y="3347901"/>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err="1">
                <a:ln>
                  <a:noFill/>
                </a:ln>
                <a:solidFill>
                  <a:prstClr val="white"/>
                </a:solidFill>
                <a:effectLst/>
                <a:uLnTx/>
                <a:uFillTx/>
                <a:latin typeface="Proxima Nova"/>
                <a:ea typeface="Proxima Nova"/>
                <a:cs typeface="Proxima Nova"/>
                <a:sym typeface="Proxima Nova"/>
              </a:rPr>
              <a:t>GraphQL</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sp>
        <p:nvSpPr>
          <p:cNvPr id="37" name="Shape 251">
            <a:extLst>
              <a:ext uri="{FF2B5EF4-FFF2-40B4-BE49-F238E27FC236}">
                <a16:creationId xmlns:a16="http://schemas.microsoft.com/office/drawing/2014/main" id="{7C988DB8-4AD2-C749-B66F-27F31F6BEBF9}"/>
              </a:ext>
            </a:extLst>
          </p:cNvPr>
          <p:cNvSpPr txBox="1"/>
          <p:nvPr/>
        </p:nvSpPr>
        <p:spPr>
          <a:xfrm>
            <a:off x="4031284" y="2534493"/>
            <a:ext cx="1497600" cy="686077"/>
          </a:xfrm>
          <a:prstGeom prst="rect">
            <a:avLst/>
          </a:prstGeom>
          <a:solidFill>
            <a:srgbClr val="FFC000"/>
          </a:solidFill>
          <a:ln w="9525" cap="flat" cmpd="sng">
            <a:solidFill>
              <a:srgbClr val="3A81BA">
                <a:alpha val="0"/>
              </a:srgbClr>
            </a:solidFill>
            <a:prstDash val="solid"/>
            <a:round/>
            <a:headEnd type="none" w="med" len="med"/>
            <a:tailEnd type="none" w="med" len="med"/>
          </a:ln>
        </p:spPr>
        <p:txBody>
          <a:bodyPr spcFirstLastPara="1" wrap="square" lIns="162533" tIns="162533" rIns="162533" bIns="1625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GB"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rPr>
              <a:t>Open Telemetry</a:t>
            </a:r>
            <a:endParaRPr kumimoji="0" sz="1867" b="0" i="0" u="none" strike="noStrike" kern="1200" cap="none" spc="0" normalizeH="0" baseline="0" noProof="0" dirty="0">
              <a:ln>
                <a:noFill/>
              </a:ln>
              <a:solidFill>
                <a:prstClr val="white"/>
              </a:solidFill>
              <a:effectLst/>
              <a:uLnTx/>
              <a:uFillTx/>
              <a:latin typeface="Proxima Nova"/>
              <a:ea typeface="Proxima Nova"/>
              <a:cs typeface="Proxima Nova"/>
              <a:sym typeface="Proxima Nova"/>
            </a:endParaRPr>
          </a:p>
        </p:txBody>
      </p:sp>
      <p:pic>
        <p:nvPicPr>
          <p:cNvPr id="25" name="Picture 24" descr="A close up of a logo&#10;&#10;Description automatically generated">
            <a:extLst>
              <a:ext uri="{FF2B5EF4-FFF2-40B4-BE49-F238E27FC236}">
                <a16:creationId xmlns:a16="http://schemas.microsoft.com/office/drawing/2014/main" id="{9B683601-4584-884D-A2E0-AB69745233E2}"/>
              </a:ext>
            </a:extLst>
          </p:cNvPr>
          <p:cNvPicPr>
            <a:picLocks noChangeAspect="1"/>
          </p:cNvPicPr>
          <p:nvPr/>
        </p:nvPicPr>
        <p:blipFill>
          <a:blip r:embed="rId3"/>
          <a:stretch>
            <a:fillRect/>
          </a:stretch>
        </p:blipFill>
        <p:spPr>
          <a:xfrm>
            <a:off x="609601" y="316725"/>
            <a:ext cx="6350000" cy="1117600"/>
          </a:xfrm>
          <a:prstGeom prst="rect">
            <a:avLst/>
          </a:prstGeom>
        </p:spPr>
      </p:pic>
      <p:sp>
        <p:nvSpPr>
          <p:cNvPr id="26" name="Rectangle 25">
            <a:extLst>
              <a:ext uri="{FF2B5EF4-FFF2-40B4-BE49-F238E27FC236}">
                <a16:creationId xmlns:a16="http://schemas.microsoft.com/office/drawing/2014/main" id="{7EFB88D2-6C71-BF4C-9E55-BD445D64D05D}"/>
              </a:ext>
            </a:extLst>
          </p:cNvPr>
          <p:cNvSpPr/>
          <p:nvPr/>
        </p:nvSpPr>
        <p:spPr>
          <a:xfrm>
            <a:off x="609601" y="1522097"/>
            <a:ext cx="2569934" cy="646331"/>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https://microprofile.io/</a:t>
            </a:r>
            <a:endParaRPr kumimoji="0" lang="en-GB" sz="1800" b="0" i="0" u="none" strike="noStrike" kern="1200" cap="none" spc="0" normalizeH="0" baseline="0" noProof="0" dirty="0">
              <a:ln>
                <a:noFill/>
              </a:ln>
              <a:solidFill>
                <a:srgbClr val="1F497D"/>
              </a:solidFill>
              <a:effectLst/>
              <a:uLnTx/>
              <a:uFillTx/>
              <a:latin typeface="IBM Plex Sans"/>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7" name="Title 1">
            <a:extLst>
              <a:ext uri="{FF2B5EF4-FFF2-40B4-BE49-F238E27FC236}">
                <a16:creationId xmlns:a16="http://schemas.microsoft.com/office/drawing/2014/main" id="{D56B6D15-1FB4-E743-B55C-4AC455DD6AD8}"/>
              </a:ext>
            </a:extLst>
          </p:cNvPr>
          <p:cNvSpPr>
            <a:spLocks noGrp="1"/>
          </p:cNvSpPr>
          <p:nvPr>
            <p:ph type="title"/>
          </p:nvPr>
        </p:nvSpPr>
        <p:spPr>
          <a:xfrm>
            <a:off x="1163901" y="5094258"/>
            <a:ext cx="10515600" cy="1325563"/>
          </a:xfrm>
        </p:spPr>
        <p:txBody>
          <a:bodyPr/>
          <a:lstStyle/>
          <a:p>
            <a:pPr algn="ctr"/>
            <a:r>
              <a:rPr lang="en-GB" dirty="0"/>
              <a:t>Open cloud-native Java APIs</a:t>
            </a:r>
          </a:p>
        </p:txBody>
      </p:sp>
    </p:spTree>
    <p:extLst>
      <p:ext uri="{BB962C8B-B14F-4D97-AF65-F5344CB8AC3E}">
        <p14:creationId xmlns:p14="http://schemas.microsoft.com/office/powerpoint/2010/main" val="1542443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2965555"/>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err="1">
                <a:solidFill>
                  <a:srgbClr val="00B0F0"/>
                </a:solidFill>
                <a:latin typeface="Lucida Console" panose="020B0609040504020204" pitchFamily="49" charset="0"/>
              </a:rPr>
              <a:t>MicroProfile</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569660"/>
          </a:xfrm>
          <a:prstGeom prst="rect">
            <a:avLst/>
          </a:prstGeom>
          <a:noFill/>
        </p:spPr>
        <p:txBody>
          <a:bodyPr wrap="square" rtlCol="0">
            <a:spAutoFit/>
          </a:bodyPr>
          <a:lstStyle/>
          <a:p>
            <a:pPr marL="380990" indent="-380990">
              <a:buFont typeface="Arial" panose="020B0604020202020204" pitchFamily="34" charset="0"/>
              <a:buChar char="•"/>
            </a:pPr>
            <a:r>
              <a:rPr lang="en-US" sz="2400" dirty="0"/>
              <a:t>Builds on Java EE</a:t>
            </a:r>
          </a:p>
          <a:p>
            <a:pPr marL="380990" indent="-380990">
              <a:buFont typeface="Arial" panose="020B0604020202020204" pitchFamily="34" charset="0"/>
              <a:buChar char="•"/>
            </a:pPr>
            <a:r>
              <a:rPr lang="en-US" sz="2400" dirty="0"/>
              <a:t>By the Java EE community</a:t>
            </a:r>
          </a:p>
          <a:p>
            <a:pPr marL="380990" indent="-380990">
              <a:buFont typeface="Arial" panose="020B0604020202020204" pitchFamily="34" charset="0"/>
              <a:buChar char="•"/>
            </a:pPr>
            <a:r>
              <a:rPr lang="en-US" sz="2400" dirty="0"/>
              <a:t>Open Source at Eclipse</a:t>
            </a:r>
          </a:p>
          <a:p>
            <a:pPr marL="380990" indent="-380990">
              <a:buFont typeface="Arial" panose="020B0604020202020204" pitchFamily="34" charset="0"/>
              <a:buChar char="•"/>
            </a:pPr>
            <a:r>
              <a:rPr lang="en-US" sz="2400" dirty="0"/>
              <a:t>Multiple Implementations</a:t>
            </a:r>
          </a:p>
        </p:txBody>
      </p:sp>
    </p:spTree>
    <p:extLst>
      <p:ext uri="{BB962C8B-B14F-4D97-AF65-F5344CB8AC3E}">
        <p14:creationId xmlns:p14="http://schemas.microsoft.com/office/powerpoint/2010/main" val="18538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Server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4</a:t>
            </a:r>
          </a:p>
        </p:txBody>
      </p:sp>
    </p:spTree>
    <p:extLst>
      <p:ext uri="{BB962C8B-B14F-4D97-AF65-F5344CB8AC3E}">
        <p14:creationId xmlns:p14="http://schemas.microsoft.com/office/powerpoint/2010/main" val="291257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p>
        </p:txBody>
      </p:sp>
      <p:sp>
        <p:nvSpPr>
          <p:cNvPr id="6" name="Content Placeholder 5"/>
          <p:cNvSpPr>
            <a:spLocks noGrp="1"/>
          </p:cNvSpPr>
          <p:nvPr>
            <p:ph type="body" sz="quarter" idx="13"/>
          </p:nvPr>
        </p:nvSpPr>
        <p:spPr>
          <a:xfrm>
            <a:off x="292608" y="1260856"/>
            <a:ext cx="5498592" cy="4722961"/>
          </a:xfrm>
        </p:spPr>
        <p:txBody>
          <a:bodyPr/>
          <a:lstStyle/>
          <a:p>
            <a:pPr>
              <a:spcBef>
                <a:spcPts val="1200"/>
              </a:spcBef>
            </a:pPr>
            <a:r>
              <a:rPr lang="en-US" sz="1333" dirty="0"/>
              <a:t>© 2021 International Business Machines Corporation. No part of this document may be reproduced or transmitted in any form without written permission from IBM.</a:t>
            </a:r>
          </a:p>
          <a:p>
            <a:pPr>
              <a:spcBef>
                <a:spcPts val="1200"/>
              </a:spcBef>
            </a:pPr>
            <a:r>
              <a:rPr lang="en-US" sz="1333" b="1" dirty="0"/>
              <a:t>U.S. Government Users Restricted Rights — use, duplication or disclosure restricted by GSA ADP Schedule Contract with IBM.</a:t>
            </a:r>
            <a:endParaRPr lang="en-US" sz="1333" dirty="0"/>
          </a:p>
          <a:p>
            <a:pPr>
              <a:spcBef>
                <a:spcPts val="1200"/>
              </a:spcBef>
            </a:pPr>
            <a:r>
              <a:rPr lang="en-US" sz="1333" dirty="0"/>
              <a:t>This document is current as of the initial date of publication and may be changed by IBM at any time. Not all offerings are available in every country in which IBM operates.</a:t>
            </a:r>
          </a:p>
          <a:p>
            <a:pPr>
              <a:spcBef>
                <a:spcPts val="1200"/>
              </a:spcBef>
            </a:pPr>
            <a:r>
              <a:rPr lang="en-US" sz="1333"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333"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333" dirty="0"/>
              <a:t>IBM products and services are warranted per the terms and conditions of the agreements under which they are provided. The performance data and client examples cited are presented for illustrative purposes only. Actual performance results may vary depending on specific configurations and operating conditions.</a:t>
            </a:r>
          </a:p>
        </p:txBody>
      </p:sp>
      <p:sp>
        <p:nvSpPr>
          <p:cNvPr id="5" name="Content Placeholder 4"/>
          <p:cNvSpPr>
            <a:spLocks noGrp="1"/>
          </p:cNvSpPr>
          <p:nvPr>
            <p:ph type="body" sz="quarter" idx="12"/>
          </p:nvPr>
        </p:nvSpPr>
        <p:spPr>
          <a:xfrm>
            <a:off x="6388608" y="1260856"/>
            <a:ext cx="5498592" cy="4722960"/>
          </a:xfrm>
        </p:spPr>
        <p:txBody>
          <a:bodyPr/>
          <a:lstStyle/>
          <a:p>
            <a:pPr>
              <a:spcBef>
                <a:spcPts val="1200"/>
              </a:spcBef>
            </a:pPr>
            <a:r>
              <a:rPr lang="en-US" sz="1333" dirty="0"/>
              <a:t>IBM products are manufactured from new parts or new and used parts. </a:t>
            </a:r>
            <a:br>
              <a:rPr lang="en-US" sz="1333" dirty="0"/>
            </a:br>
            <a:r>
              <a:rPr lang="en-US" sz="1333" dirty="0"/>
              <a:t>In some cases, a product may not be new and may have been previously installed. Regardless, our warranty terms apply.”</a:t>
            </a:r>
          </a:p>
          <a:p>
            <a:pPr>
              <a:spcBef>
                <a:spcPts val="1200"/>
              </a:spcBef>
            </a:pPr>
            <a:r>
              <a:rPr lang="en-US" sz="1333" b="1" dirty="0"/>
              <a:t>Any statements regarding IBM's future direction, intent or product plans are subject to change or withdrawal without notice.</a:t>
            </a:r>
            <a:endParaRPr lang="en-US" sz="1333" dirty="0"/>
          </a:p>
          <a:p>
            <a:pPr>
              <a:spcBef>
                <a:spcPts val="1200"/>
              </a:spcBef>
            </a:pPr>
            <a:r>
              <a:rPr lang="en-US" sz="1333" dirty="0"/>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a:spcBef>
                <a:spcPts val="1200"/>
              </a:spcBef>
            </a:pPr>
            <a:r>
              <a:rPr lang="en-US" sz="1333" dirty="0"/>
              <a:t>References in this document to IBM products, programs, or services does not imply that IBM intends to make such products, programs or services available in all countries in which IBM operates or does business. </a:t>
            </a:r>
          </a:p>
          <a:p>
            <a:pPr>
              <a:spcBef>
                <a:spcPts val="1200"/>
              </a:spcBef>
            </a:pPr>
            <a:r>
              <a:rPr lang="en-US" sz="1333"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p:txBody>
      </p:sp>
      <p:sp>
        <p:nvSpPr>
          <p:cNvPr id="4" name="Footer Placeholder 3"/>
          <p:cNvSpPr>
            <a:spLocks noGrp="1"/>
          </p:cNvSpPr>
          <p:nvPr>
            <p:ph type="ftr" sz="quarter" idx="10"/>
          </p:nvPr>
        </p:nvSpPr>
        <p:spPr/>
        <p:txBody>
          <a:bodyPr/>
          <a:lstStyle/>
          <a:p>
            <a:r>
              <a:rPr lang="de-DE">
                <a:solidFill>
                  <a:srgbClr val="000000"/>
                </a:solidFill>
              </a:rPr>
              <a:t>IBM Think 2021 / © 2021 IBM Corporation</a:t>
            </a:r>
            <a:endParaRPr lang="en-US" dirty="0">
              <a:solidFill>
                <a:srgbClr val="000000"/>
              </a:solidFill>
            </a:endParaRPr>
          </a:p>
        </p:txBody>
      </p:sp>
      <p:sp>
        <p:nvSpPr>
          <p:cNvPr id="3" name="Slide Number Placeholder 2"/>
          <p:cNvSpPr>
            <a:spLocks noGrp="1"/>
          </p:cNvSpPr>
          <p:nvPr>
            <p:ph type="sldNum" sz="quarter" idx="11"/>
          </p:nvPr>
        </p:nvSpPr>
        <p:spPr/>
        <p:txBody>
          <a:bodyPr/>
          <a:lstStyle/>
          <a:p>
            <a:pPr defTabSz="914621"/>
            <a:fld id="{D0BE6F14-FF48-0F4F-A8AA-2E3F25371E4A}" type="slidenum">
              <a:rPr lang="en-US">
                <a:solidFill>
                  <a:srgbClr val="000000"/>
                </a:solidFill>
              </a:rPr>
              <a:pPr defTabSz="914621"/>
              <a:t>3</a:t>
            </a:fld>
            <a:endParaRPr lang="en-US">
              <a:solidFill>
                <a:srgbClr val="000000"/>
              </a:solidFill>
            </a:endParaRPr>
          </a:p>
        </p:txBody>
      </p:sp>
    </p:spTree>
    <p:extLst>
      <p:ext uri="{BB962C8B-B14F-4D97-AF65-F5344CB8AC3E}">
        <p14:creationId xmlns:p14="http://schemas.microsoft.com/office/powerpoint/2010/main" val="3487002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E13A5D-1087-454A-B3DF-9D0EB57C2A1D}"/>
              </a:ext>
            </a:extLst>
          </p:cNvPr>
          <p:cNvSpPr>
            <a:spLocks noGrp="1"/>
          </p:cNvSpPr>
          <p:nvPr>
            <p:ph type="title"/>
          </p:nvPr>
        </p:nvSpPr>
        <p:spPr>
          <a:xfrm>
            <a:off x="609600" y="274639"/>
            <a:ext cx="10972800" cy="826028"/>
          </a:xfrm>
        </p:spPr>
        <p:txBody>
          <a:bodyPr>
            <a:normAutofit/>
          </a:bodyPr>
          <a:lstStyle/>
          <a:p>
            <a:r>
              <a:rPr lang="en-US" sz="4000" dirty="0"/>
              <a:t>Simple Config</a:t>
            </a:r>
          </a:p>
        </p:txBody>
      </p:sp>
      <p:sp>
        <p:nvSpPr>
          <p:cNvPr id="29698"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533ED499-EF51-674B-94EC-5B27307B9F8B}" type="slidenum">
              <a:rPr lang="en-US" altLang="en-US">
                <a:solidFill>
                  <a:schemeClr val="accent2"/>
                </a:solidFill>
              </a:rPr>
              <a:pPr/>
              <a:t>30</a:t>
            </a:fld>
            <a:endParaRPr lang="en-US" altLang="en-US">
              <a:solidFill>
                <a:schemeClr val="accent2"/>
              </a:solidFill>
            </a:endParaRPr>
          </a:p>
        </p:txBody>
      </p:sp>
      <p:grpSp>
        <p:nvGrpSpPr>
          <p:cNvPr id="29699" name="Group 6"/>
          <p:cNvGrpSpPr>
            <a:grpSpLocks/>
          </p:cNvGrpSpPr>
          <p:nvPr/>
        </p:nvGrpSpPr>
        <p:grpSpPr bwMode="auto">
          <a:xfrm>
            <a:off x="1049867" y="1100667"/>
            <a:ext cx="10333567" cy="3835400"/>
            <a:chOff x="787401" y="1587500"/>
            <a:chExt cx="7750174" cy="2876550"/>
          </a:xfrm>
        </p:grpSpPr>
        <p:sp>
          <p:nvSpPr>
            <p:cNvPr id="5" name="Rectangle 4"/>
            <p:cNvSpPr/>
            <p:nvPr/>
          </p:nvSpPr>
          <p:spPr>
            <a:xfrm>
              <a:off x="787401" y="1587500"/>
              <a:ext cx="7750174" cy="2705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&lt;feature&gt;jaxrs-2.1&lt;/feature&gt;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featureManager</a:t>
              </a:r>
              <a:r>
                <a:rPr lang="en-US" altLang="en-US" sz="2133" dirty="0">
                  <a:solidFill>
                    <a:srgbClr val="000000"/>
                  </a:solidFill>
                  <a:latin typeface="Lucida Console" charset="0"/>
                </a:rPr>
                <a:t>&gt;</a:t>
              </a:r>
            </a:p>
            <a:p>
              <a:pPr>
                <a:defRPr/>
              </a:pPr>
              <a:endParaRPr lang="en-US" altLang="en-US"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webApplication</a:t>
              </a:r>
              <a:r>
                <a:rPr lang="en-US" altLang="en-US" sz="2133" dirty="0">
                  <a:solidFill>
                    <a:srgbClr val="000000"/>
                  </a:solidFill>
                  <a:latin typeface="Lucida Console" charset="0"/>
                </a:rPr>
                <a:t> location=“</a:t>
              </a:r>
              <a:r>
                <a:rPr lang="en-US" altLang="en-US" sz="2133" dirty="0" err="1">
                  <a:solidFill>
                    <a:srgbClr val="000000"/>
                  </a:solidFill>
                  <a:latin typeface="Lucida Console" charset="0"/>
                </a:rPr>
                <a:t>myweb.war</a:t>
              </a:r>
              <a:r>
                <a:rPr lang="en-US" altLang="en-US" sz="2133" dirty="0">
                  <a:solidFill>
                    <a:srgbClr val="000000"/>
                  </a:solidFill>
                  <a:latin typeface="Lucida Console" charset="0"/>
                </a:rPr>
                <a:t>” </a:t>
              </a:r>
              <a:r>
                <a:rPr lang="en-US" altLang="en-US" sz="2133" dirty="0" err="1">
                  <a:solidFill>
                    <a:srgbClr val="000000"/>
                  </a:solidFill>
                  <a:latin typeface="Lucida Console" charset="0"/>
                </a:rPr>
                <a:t>contextRoot</a:t>
              </a:r>
              <a:r>
                <a:rPr lang="en-US" altLang="en-US" sz="2133" dirty="0">
                  <a:solidFill>
                    <a:srgbClr val="000000"/>
                  </a:solidFill>
                  <a:latin typeface="Lucida Console" charset="0"/>
                </a:rPr>
                <a:t>=“/” </a:t>
              </a:r>
              <a:r>
                <a:rPr lang="en-US" altLang="ja-JP" sz="2133" dirty="0">
                  <a:solidFill>
                    <a:srgbClr val="000000"/>
                  </a:solidFill>
                  <a:latin typeface="Lucida Console" charset="0"/>
                </a:rPr>
                <a:t>/&gt;</a:t>
              </a:r>
              <a:br>
                <a:rPr lang="en-US" altLang="ja-JP" sz="2133" dirty="0">
                  <a:solidFill>
                    <a:srgbClr val="000000"/>
                  </a:solidFill>
                  <a:latin typeface="Lucida Console" charset="0"/>
                </a:rPr>
              </a:br>
              <a:endParaRPr lang="en-US" altLang="ja-JP" sz="2133" dirty="0">
                <a:solidFill>
                  <a:srgbClr val="000000"/>
                </a:solidFill>
                <a:latin typeface="Lucida Console" charset="0"/>
              </a:endParaRP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applicationManager</a:t>
              </a:r>
              <a:r>
                <a:rPr lang="en-US" altLang="en-US" sz="2133" dirty="0">
                  <a:solidFill>
                    <a:srgbClr val="000000"/>
                  </a:solidFill>
                  <a:latin typeface="Lucida Console" charset="0"/>
                </a:rPr>
                <a:t> </a:t>
              </a:r>
              <a:r>
                <a:rPr lang="en-US" altLang="en-US" sz="2133" dirty="0" err="1">
                  <a:solidFill>
                    <a:srgbClr val="000000"/>
                  </a:solidFill>
                  <a:latin typeface="Lucida Console" charset="0"/>
                </a:rPr>
                <a:t>autoExpand</a:t>
              </a:r>
              <a:r>
                <a:rPr lang="en-US" altLang="en-US" sz="2133" dirty="0">
                  <a:solidFill>
                    <a:srgbClr val="000000"/>
                  </a:solidFill>
                  <a:latin typeface="Lucida Console" charset="0"/>
                </a:rPr>
                <a:t>="true"/&gt;</a:t>
              </a:r>
            </a:p>
            <a:p>
              <a:pPr>
                <a:defRPr/>
              </a:pPr>
              <a:r>
                <a:rPr lang="en-US" altLang="en-US" sz="2133" dirty="0">
                  <a:solidFill>
                    <a:srgbClr val="000000"/>
                  </a:solidFill>
                  <a:latin typeface="Lucida Console" charset="0"/>
                </a:rPr>
                <a:t>&lt;/server&gt;</a:t>
              </a:r>
            </a:p>
          </p:txBody>
        </p:sp>
        <p:sp>
          <p:nvSpPr>
            <p:cNvPr id="6" name="Rectangle 5"/>
            <p:cNvSpPr/>
            <p:nvPr/>
          </p:nvSpPr>
          <p:spPr>
            <a:xfrm>
              <a:off x="3035301" y="4019550"/>
              <a:ext cx="2844800"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server.xml</a:t>
              </a:r>
              <a:endParaRPr lang="en-US" sz="2400" dirty="0">
                <a:solidFill>
                  <a:schemeClr val="tx2"/>
                </a:solidFill>
              </a:endParaRPr>
            </a:p>
          </p:txBody>
        </p:sp>
      </p:grpSp>
      <p:grpSp>
        <p:nvGrpSpPr>
          <p:cNvPr id="29700" name="Group 12"/>
          <p:cNvGrpSpPr>
            <a:grpSpLocks/>
          </p:cNvGrpSpPr>
          <p:nvPr/>
        </p:nvGrpSpPr>
        <p:grpSpPr bwMode="auto">
          <a:xfrm>
            <a:off x="1062567" y="5215467"/>
            <a:ext cx="5168900" cy="1409700"/>
            <a:chOff x="936626" y="3911600"/>
            <a:chExt cx="3876674" cy="1057275"/>
          </a:xfrm>
          <a:solidFill>
            <a:schemeClr val="accent5">
              <a:lumMod val="40000"/>
              <a:lumOff val="60000"/>
            </a:schemeClr>
          </a:solidFill>
        </p:grpSpPr>
        <p:sp>
          <p:nvSpPr>
            <p:cNvPr id="9" name="Rectangle 8"/>
            <p:cNvSpPr/>
            <p:nvPr/>
          </p:nvSpPr>
          <p:spPr>
            <a:xfrm>
              <a:off x="936626" y="3911600"/>
              <a:ext cx="3876674" cy="885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-Xmx1g</a:t>
              </a:r>
            </a:p>
            <a:p>
              <a:pPr>
                <a:defRPr/>
              </a:pP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Dsystem.prop</a:t>
              </a:r>
              <a:r>
                <a:rPr lang="en-US" sz="2133" dirty="0">
                  <a:solidFill>
                    <a:srgbClr val="000000"/>
                  </a:solidFill>
                  <a:latin typeface="Lucida Console"/>
                  <a:cs typeface="Lucida Console"/>
                </a:rPr>
                <a:t>=value</a:t>
              </a:r>
            </a:p>
            <a:p>
              <a:pPr>
                <a:defRPr/>
              </a:pPr>
              <a:endParaRPr lang="en-US" sz="2133" dirty="0">
                <a:solidFill>
                  <a:srgbClr val="000000"/>
                </a:solidFill>
                <a:latin typeface="Lucida Console"/>
                <a:cs typeface="Lucida Console"/>
              </a:endParaRPr>
            </a:p>
          </p:txBody>
        </p:sp>
        <p:sp>
          <p:nvSpPr>
            <p:cNvPr id="10" name="Rectangle 9"/>
            <p:cNvSpPr/>
            <p:nvPr/>
          </p:nvSpPr>
          <p:spPr>
            <a:xfrm>
              <a:off x="1727201" y="4524375"/>
              <a:ext cx="2158999"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jvm.options</a:t>
              </a:r>
              <a:endParaRPr lang="en-US" sz="2400" dirty="0">
                <a:solidFill>
                  <a:schemeClr val="tx2"/>
                </a:solidFill>
              </a:endParaRPr>
            </a:p>
          </p:txBody>
        </p:sp>
      </p:grpSp>
      <p:sp>
        <p:nvSpPr>
          <p:cNvPr id="11" name="Rectangle 10"/>
          <p:cNvSpPr/>
          <p:nvPr/>
        </p:nvSpPr>
        <p:spPr>
          <a:xfrm>
            <a:off x="6417734" y="5215467"/>
            <a:ext cx="4965700" cy="11811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133" dirty="0">
                <a:solidFill>
                  <a:srgbClr val="000000"/>
                </a:solidFill>
                <a:latin typeface="Lucida Console"/>
                <a:cs typeface="Lucida Console"/>
              </a:rPr>
              <a:t>WLP_OUTPUT_DIR=/</a:t>
            </a:r>
            <a:r>
              <a:rPr lang="en-US" sz="2133" dirty="0" err="1">
                <a:solidFill>
                  <a:srgbClr val="000000"/>
                </a:solidFill>
                <a:latin typeface="Lucida Console"/>
                <a:cs typeface="Lucida Console"/>
              </a:rPr>
              <a:t>usr</a:t>
            </a:r>
            <a:r>
              <a:rPr lang="en-US" sz="2133" dirty="0">
                <a:solidFill>
                  <a:srgbClr val="000000"/>
                </a:solidFill>
                <a:latin typeface="Lucida Console"/>
                <a:cs typeface="Lucida Console"/>
              </a:rPr>
              <a:t>/</a:t>
            </a:r>
            <a:r>
              <a:rPr lang="en-US" sz="2133" dirty="0" err="1">
                <a:solidFill>
                  <a:srgbClr val="000000"/>
                </a:solidFill>
                <a:latin typeface="Lucida Console"/>
                <a:cs typeface="Lucida Console"/>
              </a:rPr>
              <a:t>wlp</a:t>
            </a:r>
            <a:r>
              <a:rPr lang="en-US" sz="2133" dirty="0">
                <a:solidFill>
                  <a:srgbClr val="000000"/>
                </a:solidFill>
                <a:latin typeface="Lucida Console"/>
                <a:cs typeface="Lucida Console"/>
              </a:rPr>
              <a:t>-out/</a:t>
            </a:r>
          </a:p>
          <a:p>
            <a:pPr>
              <a:defRPr/>
            </a:pPr>
            <a:endParaRPr lang="en-US" sz="2133" dirty="0">
              <a:solidFill>
                <a:srgbClr val="000000"/>
              </a:solidFill>
              <a:latin typeface="Lucida Console"/>
              <a:cs typeface="Lucida Console"/>
            </a:endParaRPr>
          </a:p>
        </p:txBody>
      </p:sp>
      <p:sp>
        <p:nvSpPr>
          <p:cNvPr id="12" name="Rectangle 11"/>
          <p:cNvSpPr/>
          <p:nvPr/>
        </p:nvSpPr>
        <p:spPr>
          <a:xfrm>
            <a:off x="7471833" y="6032500"/>
            <a:ext cx="2878667" cy="59266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server.env</a:t>
            </a:r>
            <a:endParaRPr lang="en-US" sz="2400" dirty="0">
              <a:solidFill>
                <a:schemeClr val="tx2"/>
              </a:solidFill>
            </a:endParaRPr>
          </a:p>
        </p:txBody>
      </p:sp>
    </p:spTree>
    <p:extLst>
      <p:ext uri="{BB962C8B-B14F-4D97-AF65-F5344CB8AC3E}">
        <p14:creationId xmlns:p14="http://schemas.microsoft.com/office/powerpoint/2010/main" val="339966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D37A1-60B0-534E-80BB-F09F114D4274}"/>
              </a:ext>
            </a:extLst>
          </p:cNvPr>
          <p:cNvSpPr>
            <a:spLocks noGrp="1"/>
          </p:cNvSpPr>
          <p:nvPr>
            <p:ph type="title"/>
          </p:nvPr>
        </p:nvSpPr>
        <p:spPr>
          <a:xfrm>
            <a:off x="609600" y="274639"/>
            <a:ext cx="10972800" cy="859894"/>
          </a:xfrm>
        </p:spPr>
        <p:txBody>
          <a:bodyPr>
            <a:normAutofit/>
          </a:bodyPr>
          <a:lstStyle/>
          <a:p>
            <a:r>
              <a:rPr lang="en-US" sz="4000" dirty="0"/>
              <a:t>Composing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31</a:t>
            </a:fld>
            <a:endParaRPr lang="en-US" altLang="en-US">
              <a:solidFill>
                <a:schemeClr val="accent2"/>
              </a:solidFill>
            </a:endParaRPr>
          </a:p>
        </p:txBody>
      </p:sp>
      <p:grpSp>
        <p:nvGrpSpPr>
          <p:cNvPr id="35843" name="Group 7"/>
          <p:cNvGrpSpPr>
            <a:grpSpLocks/>
          </p:cNvGrpSpPr>
          <p:nvPr/>
        </p:nvGrpSpPr>
        <p:grpSpPr bwMode="auto">
          <a:xfrm>
            <a:off x="391585" y="1134533"/>
            <a:ext cx="10333567" cy="2413000"/>
            <a:chOff x="787401" y="2070100"/>
            <a:chExt cx="7750174" cy="1809750"/>
          </a:xfrm>
          <a:solidFill>
            <a:schemeClr val="bg1"/>
          </a:solidFill>
        </p:grpSpPr>
        <p:sp>
          <p:nvSpPr>
            <p:cNvPr id="6" name="Rectangle 5"/>
            <p:cNvSpPr/>
            <p:nvPr/>
          </p:nvSpPr>
          <p:spPr>
            <a:xfrm>
              <a:off x="787401" y="2070100"/>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r>
                <a:rPr lang="en-US" altLang="ja-JP" sz="2133" dirty="0">
                  <a:solidFill>
                    <a:srgbClr val="000000"/>
                  </a:solidFill>
                  <a:latin typeface="Lucida Console" charset="0"/>
                </a:rPr>
                <a:t>${host}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${https}</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grpSp>
        <p:nvGrpSpPr>
          <p:cNvPr id="35844" name="Group 8"/>
          <p:cNvGrpSpPr>
            <a:grpSpLocks/>
          </p:cNvGrpSpPr>
          <p:nvPr/>
        </p:nvGrpSpPr>
        <p:grpSpPr bwMode="auto">
          <a:xfrm>
            <a:off x="1405467" y="3894668"/>
            <a:ext cx="10333567" cy="2701901"/>
            <a:chOff x="787401" y="2070100"/>
            <a:chExt cx="7750174" cy="1713954"/>
          </a:xfrm>
          <a:solidFill>
            <a:schemeClr val="bg1"/>
          </a:solidFill>
        </p:grpSpPr>
        <p:sp>
          <p:nvSpPr>
            <p:cNvPr id="10" name="Rectangle 9"/>
            <p:cNvSpPr/>
            <p:nvPr/>
          </p:nvSpPr>
          <p:spPr>
            <a:xfrm>
              <a:off x="787401" y="2070100"/>
              <a:ext cx="7750174" cy="158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&lt;include location="</a:t>
              </a:r>
              <a:r>
                <a:rPr lang="en-US" altLang="en-US" sz="2133" dirty="0">
                  <a:solidFill>
                    <a:srgbClr val="000000"/>
                  </a:solidFill>
                  <a:latin typeface="Lucida Console" charset="0"/>
                  <a:hlinkClick r:id="rId3"/>
                </a:rPr>
                <a:t>https://myHost/ports.xml</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name=“host” value=“${</a:t>
              </a:r>
              <a:r>
                <a:rPr lang="en-US" altLang="en-US" sz="2133" dirty="0" err="1">
                  <a:solidFill>
                    <a:srgbClr val="000000"/>
                  </a:solidFill>
                  <a:latin typeface="Lucida Console" charset="0"/>
                </a:rPr>
                <a:t>my.host</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 value=“${</a:t>
              </a:r>
              <a:r>
                <a:rPr lang="en-US" altLang="en-US" sz="2133" dirty="0" err="1">
                  <a:solidFill>
                    <a:srgbClr val="000000"/>
                  </a:solidFill>
                  <a:latin typeface="Lucida Console" charset="0"/>
                </a:rPr>
                <a:t>my.host.http</a:t>
              </a:r>
              <a:r>
                <a:rPr lang="en-US" altLang="en-US" sz="2133" dirty="0">
                  <a:solidFill>
                    <a:srgbClr val="000000"/>
                  </a:solidFill>
                  <a:latin typeface="Lucida Console" charset="0"/>
                </a:rPr>
                <a:t>}”/&gt;</a:t>
              </a:r>
            </a:p>
            <a:p>
              <a:pPr>
                <a:defRPr/>
              </a:pPr>
              <a:r>
                <a:rPr lang="en-US" altLang="en-US" sz="2133" dirty="0">
                  <a:solidFill>
                    <a:srgbClr val="000000"/>
                  </a:solidFill>
                  <a:latin typeface="Lucida Console" charset="0"/>
                </a:rPr>
                <a:t>  &lt;variable name=“https” value=“${</a:t>
              </a:r>
              <a:r>
                <a:rPr lang="en-US" altLang="en-US" sz="2133" dirty="0" err="1">
                  <a:solidFill>
                    <a:srgbClr val="000000"/>
                  </a:solidFill>
                  <a:latin typeface="Lucida Console" charset="0"/>
                </a:rPr>
                <a:t>my.host.https</a:t>
              </a:r>
              <a:r>
                <a:rPr lang="en-US" altLang="en-US" sz="2133" dirty="0">
                  <a:solidFill>
                    <a:srgbClr val="000000"/>
                  </a:solidFill>
                  <a:latin typeface="Lucida Console" charset="0"/>
                </a:rPr>
                <a:t>}”/&gt;</a:t>
              </a:r>
              <a:br>
                <a:rPr lang="en-US" altLang="en-US" sz="2133" dirty="0">
                  <a:solidFill>
                    <a:srgbClr val="000000"/>
                  </a:solidFill>
                  <a:latin typeface="Lucida Console" charset="0"/>
                </a:rPr>
              </a:br>
              <a:r>
                <a:rPr lang="en-US" altLang="en-US" sz="2133" dirty="0">
                  <a:solidFill>
                    <a:srgbClr val="000000"/>
                  </a:solidFill>
                  <a:latin typeface="Lucida Console" charset="0"/>
                </a:rPr>
                <a:t>&lt;/server&gt;</a:t>
              </a:r>
            </a:p>
          </p:txBody>
        </p:sp>
        <p:sp>
          <p:nvSpPr>
            <p:cNvPr id="11" name="Rectangle 10"/>
            <p:cNvSpPr/>
            <p:nvPr/>
          </p:nvSpPr>
          <p:spPr>
            <a:xfrm>
              <a:off x="2841625" y="3339617"/>
              <a:ext cx="3641725" cy="444437"/>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/overrides/</a:t>
              </a:r>
              <a:r>
                <a:rPr lang="en-US" sz="2400" dirty="0" err="1">
                  <a:solidFill>
                    <a:schemeClr val="tx2"/>
                  </a:solidFill>
                </a:rPr>
                <a:t>ports.xml</a:t>
              </a:r>
              <a:endParaRPr lang="en-US" sz="2400" dirty="0">
                <a:solidFill>
                  <a:schemeClr val="tx2"/>
                </a:solidFill>
              </a:endParaRPr>
            </a:p>
          </p:txBody>
        </p:sp>
      </p:grpSp>
    </p:spTree>
    <p:extLst>
      <p:ext uri="{BB962C8B-B14F-4D97-AF65-F5344CB8AC3E}">
        <p14:creationId xmlns:p14="http://schemas.microsoft.com/office/powerpoint/2010/main" val="2498074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Externalizing Configuration</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986882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3"/>
          <p:cNvSpPr/>
          <p:nvPr/>
        </p:nvSpPr>
        <p:spPr>
          <a:xfrm>
            <a:off x="319680" y="762120"/>
            <a:ext cx="11566080" cy="517860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92D37F4B-FC5A-A749-9E25-A38200A77400}"/>
              </a:ext>
            </a:extLst>
          </p:cNvPr>
          <p:cNvSpPr>
            <a:spLocks noGrp="1"/>
          </p:cNvSpPr>
          <p:nvPr>
            <p:ph type="title"/>
          </p:nvPr>
        </p:nvSpPr>
        <p:spPr/>
        <p:txBody>
          <a:bodyPr/>
          <a:lstStyle/>
          <a:p>
            <a:r>
              <a:rPr lang="en-US" dirty="0"/>
              <a:t>Variable Resolution</a:t>
            </a:r>
          </a:p>
        </p:txBody>
      </p:sp>
      <p:sp>
        <p:nvSpPr>
          <p:cNvPr id="4" name="Content Placeholder 3">
            <a:extLst>
              <a:ext uri="{FF2B5EF4-FFF2-40B4-BE49-F238E27FC236}">
                <a16:creationId xmlns:a16="http://schemas.microsoft.com/office/drawing/2014/main" id="{1FE4EF60-AAB8-4C46-8B6D-05A3995C59CE}"/>
              </a:ext>
            </a:extLst>
          </p:cNvPr>
          <p:cNvSpPr>
            <a:spLocks noGrp="1"/>
          </p:cNvSpPr>
          <p:nvPr>
            <p:ph idx="1"/>
          </p:nvPr>
        </p:nvSpPr>
        <p:spPr/>
        <p:txBody>
          <a:bodyPr/>
          <a:lstStyle/>
          <a:p>
            <a:r>
              <a:rPr lang="en-US" sz="2800" spc="-1" dirty="0">
                <a:solidFill>
                  <a:srgbClr val="000000"/>
                </a:solidFill>
                <a:uFill>
                  <a:solidFill>
                    <a:srgbClr val="FFFFFF"/>
                  </a:solidFill>
                </a:uFill>
                <a:ea typeface="MS Gothic"/>
              </a:rPr>
              <a:t>Liberty variable resolution happens top to bottom</a:t>
            </a:r>
          </a:p>
          <a:p>
            <a:endParaRPr lang="en-US" dirty="0"/>
          </a:p>
        </p:txBody>
      </p:sp>
      <p:sp>
        <p:nvSpPr>
          <p:cNvPr id="12" name="Rectangle 11">
            <a:extLst>
              <a:ext uri="{FF2B5EF4-FFF2-40B4-BE49-F238E27FC236}">
                <a16:creationId xmlns:a16="http://schemas.microsoft.com/office/drawing/2014/main" id="{0B7BCE0F-F2B3-0D49-9213-2CD6F9044E22}"/>
              </a:ext>
            </a:extLst>
          </p:cNvPr>
          <p:cNvSpPr/>
          <p:nvPr/>
        </p:nvSpPr>
        <p:spPr>
          <a:xfrm>
            <a:off x="3693475" y="45658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bootstrap properties</a:t>
            </a:r>
          </a:p>
        </p:txBody>
      </p:sp>
      <p:sp>
        <p:nvSpPr>
          <p:cNvPr id="13" name="Rectangle 12">
            <a:extLst>
              <a:ext uri="{FF2B5EF4-FFF2-40B4-BE49-F238E27FC236}">
                <a16:creationId xmlns:a16="http://schemas.microsoft.com/office/drawing/2014/main" id="{1F7E1262-DAE3-D240-99DF-418A931623C4}"/>
              </a:ext>
            </a:extLst>
          </p:cNvPr>
          <p:cNvSpPr/>
          <p:nvPr/>
        </p:nvSpPr>
        <p:spPr>
          <a:xfrm>
            <a:off x="3693476" y="5684223"/>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env</a:t>
            </a:r>
            <a:r>
              <a:rPr lang="en-US" dirty="0"/>
              <a:t> </a:t>
            </a:r>
            <a:r>
              <a:rPr lang="en-US" dirty="0" err="1"/>
              <a:t>vars</a:t>
            </a:r>
            <a:endParaRPr lang="en-US" dirty="0"/>
          </a:p>
        </p:txBody>
      </p:sp>
      <p:sp>
        <p:nvSpPr>
          <p:cNvPr id="14" name="Rectangle 13">
            <a:extLst>
              <a:ext uri="{FF2B5EF4-FFF2-40B4-BE49-F238E27FC236}">
                <a16:creationId xmlns:a16="http://schemas.microsoft.com/office/drawing/2014/main" id="{4F49FD3C-478B-5E4E-98BB-F1A9346B0EC0}"/>
              </a:ext>
            </a:extLst>
          </p:cNvPr>
          <p:cNvSpPr/>
          <p:nvPr/>
        </p:nvSpPr>
        <p:spPr>
          <a:xfrm>
            <a:off x="3693474" y="232917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variables</a:t>
            </a:r>
          </a:p>
        </p:txBody>
      </p:sp>
      <p:cxnSp>
        <p:nvCxnSpPr>
          <p:cNvPr id="15" name="Straight Arrow Connector 14">
            <a:extLst>
              <a:ext uri="{FF2B5EF4-FFF2-40B4-BE49-F238E27FC236}">
                <a16:creationId xmlns:a16="http://schemas.microsoft.com/office/drawing/2014/main" id="{61832CEA-0C6D-AA4D-8E48-0ECE8034E274}"/>
              </a:ext>
            </a:extLst>
          </p:cNvPr>
          <p:cNvCxnSpPr>
            <a:stCxn id="12" idx="2"/>
            <a:endCxn id="13" idx="0"/>
          </p:cNvCxnSpPr>
          <p:nvPr/>
        </p:nvCxnSpPr>
        <p:spPr>
          <a:xfrm>
            <a:off x="5676822" y="5299968"/>
            <a:ext cx="1" cy="3842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F4A2F58-C650-964A-BD20-77A09652F8C7}"/>
              </a:ext>
            </a:extLst>
          </p:cNvPr>
          <p:cNvSpPr/>
          <p:nvPr/>
        </p:nvSpPr>
        <p:spPr>
          <a:xfrm>
            <a:off x="3693474" y="3447522"/>
            <a:ext cx="3966693" cy="73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system properties</a:t>
            </a:r>
          </a:p>
        </p:txBody>
      </p:sp>
      <p:cxnSp>
        <p:nvCxnSpPr>
          <p:cNvPr id="17" name="Straight Arrow Connector 16">
            <a:extLst>
              <a:ext uri="{FF2B5EF4-FFF2-40B4-BE49-F238E27FC236}">
                <a16:creationId xmlns:a16="http://schemas.microsoft.com/office/drawing/2014/main" id="{B1425D47-81FD-904D-83C5-D4986F6A8D51}"/>
              </a:ext>
            </a:extLst>
          </p:cNvPr>
          <p:cNvCxnSpPr>
            <a:stCxn id="16" idx="2"/>
            <a:endCxn id="12" idx="0"/>
          </p:cNvCxnSpPr>
          <p:nvPr/>
        </p:nvCxnSpPr>
        <p:spPr>
          <a:xfrm>
            <a:off x="5676821" y="4181618"/>
            <a:ext cx="1"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6CBC5C-B3A9-014F-BEBE-6E532CF872B3}"/>
              </a:ext>
            </a:extLst>
          </p:cNvPr>
          <p:cNvCxnSpPr>
            <a:stCxn id="14" idx="2"/>
            <a:endCxn id="16" idx="0"/>
          </p:cNvCxnSpPr>
          <p:nvPr/>
        </p:nvCxnSpPr>
        <p:spPr>
          <a:xfrm>
            <a:off x="5676821" y="3063268"/>
            <a:ext cx="0" cy="38425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680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15FCD-7F62-9747-BA64-3C3C09A33C38}"/>
              </a:ext>
            </a:extLst>
          </p:cNvPr>
          <p:cNvSpPr>
            <a:spLocks noGrp="1"/>
          </p:cNvSpPr>
          <p:nvPr>
            <p:ph type="title"/>
          </p:nvPr>
        </p:nvSpPr>
        <p:spPr/>
        <p:txBody>
          <a:bodyPr/>
          <a:lstStyle/>
          <a:p>
            <a:r>
              <a:rPr lang="en-US" dirty="0"/>
              <a:t>Externalizing Config</a:t>
            </a:r>
          </a:p>
        </p:txBody>
      </p:sp>
      <p:sp>
        <p:nvSpPr>
          <p:cNvPr id="35842" name="Slide Number Placeholder 3"/>
          <p:cNvSpPr>
            <a:spLocks noGrp="1"/>
          </p:cNvSpPr>
          <p:nvPr>
            <p:ph type="sldNum" sz="quarter" idx="4294967295"/>
          </p:nvPr>
        </p:nvSpPr>
        <p:spPr bwMode="auto">
          <a:xfrm>
            <a:off x="0" y="6472238"/>
            <a:ext cx="581025" cy="2492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990575" indent="-380990">
              <a:defRPr>
                <a:solidFill>
                  <a:schemeClr val="tx1"/>
                </a:solidFill>
                <a:latin typeface="Arial" charset="0"/>
                <a:ea typeface="ＭＳ Ｐゴシック" charset="-128"/>
              </a:defRPr>
            </a:lvl2pPr>
            <a:lvl3pPr marL="1523962" indent="-304792">
              <a:defRPr>
                <a:solidFill>
                  <a:schemeClr val="tx1"/>
                </a:solidFill>
                <a:latin typeface="Arial" charset="0"/>
                <a:ea typeface="ＭＳ Ｐゴシック" charset="-128"/>
              </a:defRPr>
            </a:lvl3pPr>
            <a:lvl4pPr marL="2133547" indent="-304792">
              <a:defRPr>
                <a:solidFill>
                  <a:schemeClr val="tx1"/>
                </a:solidFill>
                <a:latin typeface="Arial" charset="0"/>
                <a:ea typeface="ＭＳ Ｐゴシック" charset="-128"/>
              </a:defRPr>
            </a:lvl4pPr>
            <a:lvl5pPr marL="2743131" indent="-304792">
              <a:defRPr>
                <a:solidFill>
                  <a:schemeClr val="tx1"/>
                </a:solidFill>
                <a:latin typeface="Arial" charset="0"/>
                <a:ea typeface="ＭＳ Ｐゴシック" charset="-128"/>
              </a:defRPr>
            </a:lvl5pPr>
            <a:lvl6pPr marL="3352716" indent="-304792" defTabSz="609585" eaLnBrk="0" fontAlgn="base" hangingPunct="0">
              <a:spcBef>
                <a:spcPct val="0"/>
              </a:spcBef>
              <a:spcAft>
                <a:spcPct val="0"/>
              </a:spcAft>
              <a:defRPr>
                <a:solidFill>
                  <a:schemeClr val="tx1"/>
                </a:solidFill>
                <a:latin typeface="Arial" charset="0"/>
                <a:ea typeface="ＭＳ Ｐゴシック" charset="-128"/>
              </a:defRPr>
            </a:lvl6pPr>
            <a:lvl7pPr marL="3962301" indent="-304792" defTabSz="609585" eaLnBrk="0" fontAlgn="base" hangingPunct="0">
              <a:spcBef>
                <a:spcPct val="0"/>
              </a:spcBef>
              <a:spcAft>
                <a:spcPct val="0"/>
              </a:spcAft>
              <a:defRPr>
                <a:solidFill>
                  <a:schemeClr val="tx1"/>
                </a:solidFill>
                <a:latin typeface="Arial" charset="0"/>
                <a:ea typeface="ＭＳ Ｐゴシック" charset="-128"/>
              </a:defRPr>
            </a:lvl7pPr>
            <a:lvl8pPr marL="4571886" indent="-304792" defTabSz="609585" eaLnBrk="0" fontAlgn="base" hangingPunct="0">
              <a:spcBef>
                <a:spcPct val="0"/>
              </a:spcBef>
              <a:spcAft>
                <a:spcPct val="0"/>
              </a:spcAft>
              <a:defRPr>
                <a:solidFill>
                  <a:schemeClr val="tx1"/>
                </a:solidFill>
                <a:latin typeface="Arial" charset="0"/>
                <a:ea typeface="ＭＳ Ｐゴシック" charset="-128"/>
              </a:defRPr>
            </a:lvl8pPr>
            <a:lvl9pPr marL="5181470" indent="-304792" defTabSz="609585" eaLnBrk="0" fontAlgn="base" hangingPunct="0">
              <a:spcBef>
                <a:spcPct val="0"/>
              </a:spcBef>
              <a:spcAft>
                <a:spcPct val="0"/>
              </a:spcAft>
              <a:defRPr>
                <a:solidFill>
                  <a:schemeClr val="tx1"/>
                </a:solidFill>
                <a:latin typeface="Arial" charset="0"/>
                <a:ea typeface="ＭＳ Ｐゴシック" charset="-128"/>
              </a:defRPr>
            </a:lvl9pPr>
          </a:lstStyle>
          <a:p>
            <a:fld id="{E504FAAD-FB9B-3241-B585-0209F8B22E0C}" type="slidenum">
              <a:rPr lang="en-US" altLang="en-US">
                <a:solidFill>
                  <a:schemeClr val="accent2"/>
                </a:solidFill>
              </a:rPr>
              <a:pPr/>
              <a:t>34</a:t>
            </a:fld>
            <a:endParaRPr lang="en-US" altLang="en-US">
              <a:solidFill>
                <a:schemeClr val="accent2"/>
              </a:solidFill>
            </a:endParaRPr>
          </a:p>
        </p:txBody>
      </p:sp>
      <p:grpSp>
        <p:nvGrpSpPr>
          <p:cNvPr id="35843" name="Group 7"/>
          <p:cNvGrpSpPr>
            <a:grpSpLocks/>
          </p:cNvGrpSpPr>
          <p:nvPr/>
        </p:nvGrpSpPr>
        <p:grpSpPr bwMode="auto">
          <a:xfrm>
            <a:off x="929216" y="2532627"/>
            <a:ext cx="10333567" cy="2413002"/>
            <a:chOff x="624095" y="2070099"/>
            <a:chExt cx="7750174" cy="1809751"/>
          </a:xfrm>
          <a:solidFill>
            <a:schemeClr val="bg1"/>
          </a:solidFill>
        </p:grpSpPr>
        <p:sp>
          <p:nvSpPr>
            <p:cNvPr id="6" name="Rectangle 5"/>
            <p:cNvSpPr/>
            <p:nvPr/>
          </p:nvSpPr>
          <p:spPr>
            <a:xfrm>
              <a:off x="624095" y="2070099"/>
              <a:ext cx="7750174" cy="1587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defRPr/>
              </a:pPr>
              <a:r>
                <a:rPr lang="en-US" altLang="en-US" sz="2133" dirty="0">
                  <a:solidFill>
                    <a:srgbClr val="000000"/>
                  </a:solidFill>
                  <a:latin typeface="Lucida Console" charset="0"/>
                </a:rPr>
                <a:t>&lt;server&gt;</a:t>
              </a:r>
            </a:p>
            <a:p>
              <a:pPr>
                <a:defRPr/>
              </a:pPr>
              <a:r>
                <a:rPr lang="en-US" altLang="en-US" sz="2133" dirty="0">
                  <a:solidFill>
                    <a:srgbClr val="000000"/>
                  </a:solidFill>
                  <a:latin typeface="Lucida Console" charset="0"/>
                </a:rPr>
                <a:t>  &lt;</a:t>
              </a:r>
              <a:r>
                <a:rPr lang="en-US" altLang="en-US" sz="2133" dirty="0" err="1">
                  <a:solidFill>
                    <a:srgbClr val="000000"/>
                  </a:solidFill>
                  <a:latin typeface="Lucida Console" charset="0"/>
                </a:rPr>
                <a:t>httpEndpoint</a:t>
              </a:r>
              <a:r>
                <a:rPr lang="en-US" altLang="en-US" sz="2133" dirty="0">
                  <a:solidFill>
                    <a:srgbClr val="000000"/>
                  </a:solidFill>
                  <a:latin typeface="Lucida Console" charset="0"/>
                </a:rPr>
                <a:t> id=“</a:t>
              </a:r>
              <a:r>
                <a:rPr lang="en-US" altLang="ja-JP" sz="2133" dirty="0" err="1">
                  <a:solidFill>
                    <a:srgbClr val="000000"/>
                  </a:solidFill>
                  <a:latin typeface="Lucida Console" charset="0"/>
                </a:rPr>
                <a:t>defaultHttpEndpoint</a:t>
              </a:r>
              <a:r>
                <a:rPr lang="en-US" altLang="en-US" sz="2133" dirty="0">
                  <a:solidFill>
                    <a:srgbClr val="000000"/>
                  </a:solidFill>
                  <a:latin typeface="Lucida Console" charset="0"/>
                </a:rPr>
                <a:t>”</a:t>
              </a:r>
              <a:r>
                <a:rPr lang="en-US" altLang="ja-JP" sz="2133" dirty="0">
                  <a:solidFill>
                    <a:srgbClr val="000000"/>
                  </a:solidFill>
                  <a:latin typeface="Lucida Console" charset="0"/>
                </a:rPr>
                <a:t> host=</a:t>
              </a:r>
              <a:r>
                <a:rPr lang="en-US" altLang="en-US" sz="2133" dirty="0">
                  <a:solidFill>
                    <a:srgbClr val="000000"/>
                  </a:solidFill>
                  <a:latin typeface="Lucida Console" charset="0"/>
                </a:rPr>
                <a:t>“*”</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 </a:t>
              </a:r>
              <a:br>
                <a:rPr lang="en-US" altLang="ja-JP" sz="2133" dirty="0">
                  <a:solidFill>
                    <a:srgbClr val="000000"/>
                  </a:solidFill>
                  <a:latin typeface="Lucida Console" charset="0"/>
                </a:rPr>
              </a:br>
              <a:r>
                <a:rPr lang="en-US" altLang="ja-JP" sz="2133" dirty="0">
                  <a:solidFill>
                    <a:srgbClr val="000000"/>
                  </a:solidFill>
                  <a:latin typeface="Lucida Console" charset="0"/>
                </a:rPr>
                <a:t>                </a:t>
              </a:r>
              <a:r>
                <a:rPr lang="en-US" altLang="ja-JP" sz="2133" dirty="0" err="1">
                  <a:solidFill>
                    <a:srgbClr val="000000"/>
                  </a:solidFill>
                  <a:latin typeface="Lucida Console" charset="0"/>
                </a:rPr>
                <a:t>httpsPort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a:t>
              </a:r>
              <a:r>
                <a:rPr lang="en-US" altLang="ja-JP" sz="2133" dirty="0" err="1">
                  <a:solidFill>
                    <a:srgbClr val="000000"/>
                  </a:solidFill>
                  <a:latin typeface="Lucida Console" charset="0"/>
                </a:rPr>
                <a:t>env.SERVER_HTTPS_PORT</a:t>
              </a:r>
              <a:r>
                <a:rPr lang="en-US" altLang="ja-JP" sz="2133" dirty="0">
                  <a:solidFill>
                    <a:srgbClr val="000000"/>
                  </a:solidFill>
                  <a:latin typeface="Lucida Console" charset="0"/>
                </a:rPr>
                <a:t>}</a:t>
              </a:r>
              <a:r>
                <a:rPr lang="en-US" altLang="en-US" sz="2133" dirty="0">
                  <a:solidFill>
                    <a:srgbClr val="000000"/>
                  </a:solidFill>
                  <a:latin typeface="Lucida Console" charset="0"/>
                </a:rPr>
                <a:t>”</a:t>
              </a:r>
              <a:r>
                <a:rPr lang="en-US" altLang="ja-JP" sz="2133" dirty="0">
                  <a:solidFill>
                    <a:srgbClr val="000000"/>
                  </a:solidFill>
                  <a:latin typeface="Lucida Console" charset="0"/>
                </a:rPr>
                <a:t>/&gt;</a:t>
              </a:r>
              <a:br>
                <a:rPr lang="en-US" altLang="ja-JP" sz="2133" dirty="0">
                  <a:solidFill>
                    <a:srgbClr val="000000"/>
                  </a:solidFill>
                  <a:latin typeface="Lucida Console" charset="0"/>
                </a:rPr>
              </a:br>
              <a:r>
                <a:rPr lang="en-US" altLang="ja-JP" sz="2133" dirty="0">
                  <a:solidFill>
                    <a:srgbClr val="000000"/>
                  </a:solidFill>
                  <a:latin typeface="Lucida Console" charset="0"/>
                </a:rPr>
                <a:t>&lt;/server&gt;</a:t>
              </a:r>
              <a:endParaRPr lang="en-US" altLang="en-US" sz="2133" dirty="0">
                <a:solidFill>
                  <a:srgbClr val="000000"/>
                </a:solidFill>
                <a:latin typeface="Lucida Console" charset="0"/>
              </a:endParaRPr>
            </a:p>
          </p:txBody>
        </p:sp>
        <p:sp>
          <p:nvSpPr>
            <p:cNvPr id="7" name="Rectangle 6"/>
            <p:cNvSpPr/>
            <p:nvPr/>
          </p:nvSpPr>
          <p:spPr>
            <a:xfrm>
              <a:off x="2240024" y="3435350"/>
              <a:ext cx="4452938" cy="444500"/>
            </a:xfrm>
            <a:prstGeom prst="rect">
              <a:avLst/>
            </a:prstGeom>
            <a:solidFill>
              <a:schemeClr val="accent5">
                <a:lumMod val="60000"/>
                <a:lumOff val="40000"/>
              </a:schemeClr>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tx2"/>
                  </a:solidFill>
                </a:rPr>
                <a:t>configDropins</a:t>
              </a:r>
              <a:r>
                <a:rPr lang="en-US" sz="2400" dirty="0">
                  <a:solidFill>
                    <a:schemeClr val="tx2"/>
                  </a:solidFill>
                </a:rPr>
                <a:t>/defaults/common-</a:t>
              </a:r>
              <a:r>
                <a:rPr lang="en-US" sz="2400" dirty="0" err="1">
                  <a:solidFill>
                    <a:schemeClr val="tx2"/>
                  </a:solidFill>
                </a:rPr>
                <a:t>http.xml</a:t>
              </a:r>
              <a:endParaRPr lang="en-US" sz="2400" dirty="0">
                <a:solidFill>
                  <a:schemeClr val="tx2"/>
                </a:solidFill>
              </a:endParaRPr>
            </a:p>
          </p:txBody>
        </p:sp>
      </p:grpSp>
    </p:spTree>
    <p:extLst>
      <p:ext uri="{BB962C8B-B14F-4D97-AF65-F5344CB8AC3E}">
        <p14:creationId xmlns:p14="http://schemas.microsoft.com/office/powerpoint/2010/main" val="1423977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254043" y="5265757"/>
            <a:ext cx="5633156" cy="461665"/>
          </a:xfrm>
          <a:prstGeom prst="rect">
            <a:avLst/>
          </a:prstGeom>
          <a:solidFill>
            <a:schemeClr val="tx1"/>
          </a:solidFill>
        </p:spPr>
        <p:txBody>
          <a:bodyPr wrap="square">
            <a:spAutoFit/>
          </a:bodyPr>
          <a:lstStyle/>
          <a:p>
            <a:endParaRPr lang="en-US" sz="2400" dirty="0">
              <a:solidFill>
                <a:srgbClr val="CACACA"/>
              </a:solidFill>
              <a:latin typeface="Menlo-Regular" charset="0"/>
            </a:endParaRPr>
          </a:p>
        </p:txBody>
      </p:sp>
      <p:sp>
        <p:nvSpPr>
          <p:cNvPr id="28" name="Rectangle 27"/>
          <p:cNvSpPr/>
          <p:nvPr/>
        </p:nvSpPr>
        <p:spPr>
          <a:xfrm>
            <a:off x="6344366" y="1613475"/>
            <a:ext cx="5633156" cy="4114844"/>
          </a:xfrm>
          <a:prstGeom prst="rect">
            <a:avLst/>
          </a:prstGeom>
          <a:solidFill>
            <a:schemeClr val="tx1"/>
          </a:solidFill>
        </p:spPr>
        <p:txBody>
          <a:bodyPr wrap="square">
            <a:spAutoFit/>
          </a:bodyPr>
          <a:lstStyle/>
          <a:p>
            <a:r>
              <a:rPr lang="en-US" sz="1867" dirty="0">
                <a:solidFill>
                  <a:srgbClr val="43C0A0"/>
                </a:solidFill>
                <a:latin typeface="Lucida Console" panose="020B0609040504020204" pitchFamily="49" charset="0"/>
              </a:rPr>
              <a:t>@Path</a:t>
            </a:r>
            <a:r>
              <a:rPr lang="en-US" sz="1867" dirty="0">
                <a:solidFill>
                  <a:schemeClr val="bg1"/>
                </a:solidFill>
                <a:latin typeface="Lucida Console" panose="020B0609040504020204" pitchFamily="49" charset="0"/>
              </a:rPr>
              <a:t>(“</a:t>
            </a:r>
            <a:r>
              <a:rPr lang="en-US" sz="1867" dirty="0">
                <a:solidFill>
                  <a:srgbClr val="00B0F0"/>
                </a:solidFill>
                <a:latin typeface="Lucida Console" panose="020B0609040504020204" pitchFamily="49" charset="0"/>
              </a:rPr>
              <a:t>/</a:t>
            </a:r>
            <a:r>
              <a:rPr lang="en-US" sz="1867" dirty="0">
                <a:solidFill>
                  <a:schemeClr val="bg1"/>
                </a:solidFill>
                <a:latin typeface="Lucida Console" panose="020B0609040504020204" pitchFamily="49" charset="0"/>
              </a:rPr>
              <a:t>”)</a:t>
            </a:r>
          </a:p>
          <a:p>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class</a:t>
            </a:r>
            <a:r>
              <a:rPr lang="en-US" sz="1867" dirty="0">
                <a:solidFill>
                  <a:schemeClr val="bg1"/>
                </a:solidFill>
                <a:latin typeface="Lucida Console" panose="020B0609040504020204" pitchFamily="49" charset="0"/>
              </a:rPr>
              <a:t> </a:t>
            </a:r>
            <a:r>
              <a:rPr lang="en-US" sz="1867" dirty="0" err="1">
                <a:solidFill>
                  <a:srgbClr val="D4D69A"/>
                </a:solidFill>
                <a:latin typeface="Lucida Console" panose="020B0609040504020204" pitchFamily="49" charset="0"/>
              </a:rPr>
              <a:t>RestEE</a:t>
            </a:r>
            <a:r>
              <a:rPr lang="en-US" sz="1867" dirty="0">
                <a:solidFill>
                  <a:schemeClr val="bg1"/>
                </a:solidFill>
                <a:latin typeface="Lucida Console" panose="020B0609040504020204" pitchFamily="49" charset="0"/>
              </a:rPr>
              <a:t> {</a:t>
            </a:r>
          </a:p>
          <a:p>
            <a:br>
              <a:rPr lang="en-US" sz="1867" dirty="0">
                <a:solidFill>
                  <a:schemeClr val="bg1"/>
                </a:solidFill>
                <a:latin typeface="Lucida Console" panose="020B0609040504020204" pitchFamily="49" charset="0"/>
              </a:rPr>
            </a:b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@Inject</a:t>
            </a:r>
            <a:br>
              <a:rPr lang="en-US" sz="1867" b="1" dirty="0">
                <a:solidFill>
                  <a:srgbClr val="43C0A0"/>
                </a:solidFill>
                <a:latin typeface="Lucida Console" panose="020B0609040504020204" pitchFamily="49" charset="0"/>
              </a:rPr>
            </a:br>
            <a:r>
              <a:rPr lang="en-US" sz="1867" b="1" dirty="0">
                <a:solidFill>
                  <a:srgbClr val="43C0A0"/>
                </a:solidFill>
                <a:latin typeface="Lucida Console" panose="020B0609040504020204" pitchFamily="49" charset="0"/>
              </a:rPr>
              <a:t>  @</a:t>
            </a:r>
            <a:r>
              <a:rPr lang="en-US" sz="1867" b="1" dirty="0" err="1">
                <a:solidFill>
                  <a:srgbClr val="43C0A0"/>
                </a:solidFill>
                <a:latin typeface="Lucida Console" panose="020B0609040504020204" pitchFamily="49" charset="0"/>
              </a:rPr>
              <a:t>ConfigProperty</a:t>
            </a:r>
            <a:r>
              <a:rPr lang="en-US" sz="1867" b="1" dirty="0">
                <a:solidFill>
                  <a:schemeClr val="bg1"/>
                </a:solidFill>
                <a:latin typeface="Lucida Console" panose="020B0609040504020204" pitchFamily="49" charset="0"/>
              </a:rPr>
              <a:t>(“</a:t>
            </a:r>
            <a:r>
              <a:rPr lang="en-US" sz="1867" b="1" dirty="0">
                <a:solidFill>
                  <a:srgbClr val="00B0F0"/>
                </a:solidFill>
                <a:latin typeface="Lucida Console" panose="020B0609040504020204" pitchFamily="49" charset="0"/>
              </a:rPr>
              <a:t>name</a:t>
            </a:r>
            <a:r>
              <a:rPr lang="en-US" sz="1867" b="1" dirty="0">
                <a:solidFill>
                  <a:schemeClr val="bg1"/>
                </a:solidFill>
                <a:latin typeface="Lucida Console" panose="020B0609040504020204" pitchFamily="49" charset="0"/>
              </a:rPr>
              <a:t>”)</a:t>
            </a:r>
          </a:p>
          <a:p>
            <a:r>
              <a:rPr lang="en-US" sz="1867" b="1" dirty="0">
                <a:solidFill>
                  <a:schemeClr val="bg1"/>
                </a:solidFill>
                <a:latin typeface="Lucida Console" panose="020B0609040504020204" pitchFamily="49" charset="0"/>
              </a:rPr>
              <a:t>  </a:t>
            </a:r>
            <a:r>
              <a:rPr lang="en-US" sz="1867" b="1" dirty="0">
                <a:solidFill>
                  <a:srgbClr val="4689CC"/>
                </a:solidFill>
                <a:latin typeface="Lucida Console" panose="020B0609040504020204" pitchFamily="49" charset="0"/>
              </a:rPr>
              <a:t>private</a:t>
            </a:r>
            <a:r>
              <a:rPr lang="en-US" sz="1867" b="1" dirty="0">
                <a:solidFill>
                  <a:schemeClr val="bg1"/>
                </a:solidFill>
                <a:latin typeface="Lucida Console" panose="020B0609040504020204" pitchFamily="49" charset="0"/>
              </a:rPr>
              <a:t> </a:t>
            </a:r>
            <a:r>
              <a:rPr lang="en-US" sz="1867" b="1" dirty="0">
                <a:solidFill>
                  <a:srgbClr val="43C0A0"/>
                </a:solidFill>
                <a:latin typeface="Lucida Console" panose="020B0609040504020204" pitchFamily="49" charset="0"/>
              </a:rPr>
              <a:t>String</a:t>
            </a:r>
            <a:r>
              <a:rPr lang="en-US" sz="1867" b="1" dirty="0">
                <a:solidFill>
                  <a:schemeClr val="bg1"/>
                </a:solidFill>
                <a:latin typeface="Lucida Console" panose="020B0609040504020204" pitchFamily="49" charset="0"/>
              </a:rPr>
              <a:t> name;</a:t>
            </a:r>
          </a:p>
          <a:p>
            <a:endParaRPr lang="en-US" sz="1867" dirty="0">
              <a:solidFill>
                <a:schemeClr val="bg1"/>
              </a:solidFill>
              <a:latin typeface="Lucida Console" panose="020B0609040504020204" pitchFamily="49" charset="0"/>
            </a:endParaRPr>
          </a:p>
          <a:p>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@GET</a:t>
            </a:r>
            <a:br>
              <a:rPr lang="en-US" sz="1867" dirty="0">
                <a:solidFill>
                  <a:schemeClr val="bg1"/>
                </a:solidFill>
                <a:latin typeface="Lucida Console" panose="020B0609040504020204" pitchFamily="49" charset="0"/>
              </a:rPr>
            </a:b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@Counter</a:t>
            </a:r>
            <a:br>
              <a:rPr lang="en-US" sz="1867" dirty="0">
                <a:solidFill>
                  <a:srgbClr val="43C0A0"/>
                </a:solidFill>
                <a:latin typeface="Lucida Console" panose="020B0609040504020204" pitchFamily="49" charset="0"/>
              </a:rPr>
            </a:br>
            <a:r>
              <a:rPr lang="en-US" sz="1867" dirty="0">
                <a:solidFill>
                  <a:srgbClr val="43C0A0"/>
                </a:solidFill>
                <a:latin typeface="Lucida Console" panose="020B0609040504020204" pitchFamily="49" charset="0"/>
              </a:rPr>
              <a:t>  @Traced</a:t>
            </a:r>
          </a:p>
          <a:p>
            <a:r>
              <a:rPr lang="en-US" sz="1867" dirty="0">
                <a:solidFill>
                  <a:schemeClr val="bg1"/>
                </a:solidFill>
                <a:latin typeface="Lucida Console" panose="020B0609040504020204" pitchFamily="49" charset="0"/>
              </a:rPr>
              <a:t>  </a:t>
            </a:r>
            <a:r>
              <a:rPr lang="en-US" sz="1867" dirty="0">
                <a:solidFill>
                  <a:srgbClr val="4689CC"/>
                </a:solidFill>
                <a:latin typeface="Lucida Console" panose="020B0609040504020204" pitchFamily="49" charset="0"/>
              </a:rPr>
              <a:t>public</a:t>
            </a:r>
            <a:r>
              <a:rPr lang="en-US" sz="1867" dirty="0">
                <a:solidFill>
                  <a:schemeClr val="bg1"/>
                </a:solidFill>
                <a:latin typeface="Lucida Console" panose="020B0609040504020204" pitchFamily="49" charset="0"/>
              </a:rPr>
              <a:t> </a:t>
            </a:r>
            <a:r>
              <a:rPr lang="en-US" sz="1867" dirty="0">
                <a:solidFill>
                  <a:srgbClr val="43C0A0"/>
                </a:solidFill>
                <a:latin typeface="Lucida Console" panose="020B0609040504020204" pitchFamily="49" charset="0"/>
              </a:rPr>
              <a:t>String</a:t>
            </a:r>
            <a:r>
              <a:rPr lang="en-US" sz="1867" dirty="0">
                <a:solidFill>
                  <a:schemeClr val="bg1"/>
                </a:solidFill>
                <a:latin typeface="Lucida Console" panose="020B0609040504020204" pitchFamily="49" charset="0"/>
              </a:rPr>
              <a:t> </a:t>
            </a:r>
            <a:r>
              <a:rPr lang="en-US" sz="1867" dirty="0">
                <a:solidFill>
                  <a:srgbClr val="D4D69A"/>
                </a:solidFill>
                <a:latin typeface="Lucida Console" panose="020B0609040504020204" pitchFamily="49" charset="0"/>
              </a:rPr>
              <a:t>hello</a:t>
            </a:r>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    return "</a:t>
            </a:r>
            <a:r>
              <a:rPr lang="en-US" sz="1867" dirty="0">
                <a:solidFill>
                  <a:srgbClr val="00B0F0"/>
                </a:solidFill>
                <a:latin typeface="Lucida Console" panose="020B0609040504020204" pitchFamily="49" charset="0"/>
              </a:rPr>
              <a:t>Hello </a:t>
            </a:r>
            <a:r>
              <a:rPr lang="en-US" sz="1867" dirty="0">
                <a:solidFill>
                  <a:schemeClr val="bg1"/>
                </a:solidFill>
                <a:latin typeface="Lucida Console" panose="020B0609040504020204" pitchFamily="49" charset="0"/>
              </a:rPr>
              <a:t>" + name;</a:t>
            </a:r>
          </a:p>
          <a:p>
            <a:r>
              <a:rPr lang="en-US" sz="1867" dirty="0">
                <a:solidFill>
                  <a:schemeClr val="bg1"/>
                </a:solidFill>
                <a:latin typeface="Lucida Console" panose="020B0609040504020204" pitchFamily="49" charset="0"/>
              </a:rPr>
              <a:t>  }</a:t>
            </a:r>
          </a:p>
          <a:p>
            <a:r>
              <a:rPr lang="en-US" sz="1867" dirty="0">
                <a:solidFill>
                  <a:schemeClr val="bg1"/>
                </a:solidFill>
                <a:latin typeface="Lucida Console" panose="020B0609040504020204" pitchFamily="49" charset="0"/>
              </a:rPr>
              <a:t>}</a:t>
            </a:r>
          </a:p>
        </p:txBody>
      </p:sp>
      <p:sp>
        <p:nvSpPr>
          <p:cNvPr id="29" name="Shape 238">
            <a:extLst>
              <a:ext uri="{FF2B5EF4-FFF2-40B4-BE49-F238E27FC236}">
                <a16:creationId xmlns:a16="http://schemas.microsoft.com/office/drawing/2014/main" id="{47B146B9-AB0A-714E-B2CD-1FF9E2C38847}"/>
              </a:ext>
            </a:extLst>
          </p:cNvPr>
          <p:cNvSpPr txBox="1">
            <a:spLocks/>
          </p:cNvSpPr>
          <p:nvPr/>
        </p:nvSpPr>
        <p:spPr>
          <a:xfrm>
            <a:off x="838200" y="365125"/>
            <a:ext cx="10515600" cy="996579"/>
          </a:xfrm>
          <a:prstGeom prst="rect">
            <a:avLst/>
          </a:prstGeom>
        </p:spPr>
        <p:txBody>
          <a:bodyPr spcFirstLastPara="1" vert="horz" wrap="square" lIns="121900" tIns="121900" rIns="121900" bIns="121900" rtlCol="0" anchor="t" anchorCtr="0">
            <a:noAutofit/>
          </a:bodyPr>
          <a:lstStyle>
            <a:lvl1pPr marL="0" marR="0" indent="0" algn="l" defTabSz="457200" rtl="0" eaLnBrk="1" fontAlgn="auto" latinLnBrk="0" hangingPunct="1">
              <a:lnSpc>
                <a:spcPct val="100000"/>
              </a:lnSpc>
              <a:spcBef>
                <a:spcPct val="0"/>
              </a:spcBef>
              <a:spcAft>
                <a:spcPts val="0"/>
              </a:spcAft>
              <a:buClrTx/>
              <a:buSzTx/>
              <a:buFontTx/>
              <a:buNone/>
              <a:tabLst/>
              <a:defRPr sz="4400" kern="1200">
                <a:solidFill>
                  <a:srgbClr val="4A567D"/>
                </a:solidFill>
                <a:latin typeface="+mj-lt"/>
                <a:ea typeface="+mj-ea"/>
                <a:cs typeface="+mj-cs"/>
              </a:defRPr>
            </a:lvl1pPr>
          </a:lstStyle>
          <a:p>
            <a:pPr>
              <a:spcBef>
                <a:spcPts val="0"/>
              </a:spcBef>
            </a:pPr>
            <a:r>
              <a:rPr lang="en-US" dirty="0" err="1">
                <a:latin typeface="Trebuchet MS" panose="020B0703020202090204" pitchFamily="34" charset="0"/>
              </a:rPr>
              <a:t>MicroProfile</a:t>
            </a:r>
            <a:endParaRPr lang="en-US" dirty="0">
              <a:latin typeface="Trebuchet MS" panose="020B0703020202090204" pitchFamily="34" charset="0"/>
            </a:endParaRPr>
          </a:p>
        </p:txBody>
      </p:sp>
      <p:sp>
        <p:nvSpPr>
          <p:cNvPr id="7" name="TextBox 6">
            <a:extLst>
              <a:ext uri="{FF2B5EF4-FFF2-40B4-BE49-F238E27FC236}">
                <a16:creationId xmlns:a16="http://schemas.microsoft.com/office/drawing/2014/main" id="{D31DDC68-E589-6740-B7D0-4B03081DB0BD}"/>
              </a:ext>
            </a:extLst>
          </p:cNvPr>
          <p:cNvSpPr txBox="1"/>
          <p:nvPr/>
        </p:nvSpPr>
        <p:spPr>
          <a:xfrm>
            <a:off x="643461" y="1442517"/>
            <a:ext cx="5204177"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a:t>Inject Configuration</a:t>
            </a:r>
          </a:p>
          <a:p>
            <a:pPr marL="380990" indent="-380990">
              <a:buFont typeface="Arial" panose="020B0604020202020204" pitchFamily="34" charset="0"/>
              <a:buChar char="•"/>
            </a:pPr>
            <a:r>
              <a:rPr lang="en-US" sz="2400" dirty="0"/>
              <a:t>Sourced from</a:t>
            </a:r>
          </a:p>
          <a:p>
            <a:pPr marL="838190" lvl="1" indent="-380990">
              <a:buFont typeface="Arial" panose="020B0604020202020204" pitchFamily="34" charset="0"/>
              <a:buChar char="•"/>
            </a:pPr>
            <a:r>
              <a:rPr lang="en-US" sz="2400" dirty="0"/>
              <a:t>Properties file</a:t>
            </a:r>
          </a:p>
          <a:p>
            <a:pPr marL="838190" lvl="1" indent="-380990">
              <a:buFont typeface="Arial" panose="020B0604020202020204" pitchFamily="34" charset="0"/>
              <a:buChar char="•"/>
            </a:pPr>
            <a:r>
              <a:rPr lang="en-US" sz="2400" dirty="0"/>
              <a:t>Environment</a:t>
            </a:r>
          </a:p>
          <a:p>
            <a:pPr marL="838190" lvl="1" indent="-380990">
              <a:buFont typeface="Arial" panose="020B0604020202020204" pitchFamily="34" charset="0"/>
              <a:buChar char="•"/>
            </a:pPr>
            <a:r>
              <a:rPr lang="en-US" sz="2400" dirty="0"/>
              <a:t>Java system properties</a:t>
            </a:r>
          </a:p>
        </p:txBody>
      </p:sp>
    </p:spTree>
    <p:extLst>
      <p:ext uri="{BB962C8B-B14F-4D97-AF65-F5344CB8AC3E}">
        <p14:creationId xmlns:p14="http://schemas.microsoft.com/office/powerpoint/2010/main" val="327817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A60-3878-A641-9D34-80624BF452AC}"/>
              </a:ext>
            </a:extLst>
          </p:cNvPr>
          <p:cNvSpPr>
            <a:spLocks noGrp="1"/>
          </p:cNvSpPr>
          <p:nvPr>
            <p:ph type="ctrTitle"/>
          </p:nvPr>
        </p:nvSpPr>
        <p:spPr/>
        <p:txBody>
          <a:bodyPr/>
          <a:lstStyle/>
          <a:p>
            <a:r>
              <a:rPr lang="en-US" dirty="0"/>
              <a:t>Testing</a:t>
            </a:r>
          </a:p>
        </p:txBody>
      </p:sp>
      <p:sp>
        <p:nvSpPr>
          <p:cNvPr id="3" name="Subtitle 2">
            <a:extLst>
              <a:ext uri="{FF2B5EF4-FFF2-40B4-BE49-F238E27FC236}">
                <a16:creationId xmlns:a16="http://schemas.microsoft.com/office/drawing/2014/main" id="{1CCF312C-5DB6-B74B-81C1-888A1282C3E3}"/>
              </a:ext>
            </a:extLst>
          </p:cNvPr>
          <p:cNvSpPr>
            <a:spLocks noGrp="1"/>
          </p:cNvSpPr>
          <p:nvPr>
            <p:ph type="subTitle" idx="1"/>
          </p:nvPr>
        </p:nvSpPr>
        <p:spPr/>
        <p:txBody>
          <a:bodyPr/>
          <a:lstStyle/>
          <a:p>
            <a:r>
              <a:rPr lang="en-US" dirty="0"/>
              <a:t>Module 6</a:t>
            </a:r>
          </a:p>
        </p:txBody>
      </p:sp>
    </p:spTree>
    <p:extLst>
      <p:ext uri="{BB962C8B-B14F-4D97-AF65-F5344CB8AC3E}">
        <p14:creationId xmlns:p14="http://schemas.microsoft.com/office/powerpoint/2010/main" val="45456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EA7D-1202-2F44-9017-240F3D3CF6A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5FC0B2A-0B46-7947-A2D7-E3AADD3F4CAC}"/>
              </a:ext>
            </a:extLst>
          </p:cNvPr>
          <p:cNvSpPr>
            <a:spLocks noGrp="1"/>
          </p:cNvSpPr>
          <p:nvPr>
            <p:ph idx="1"/>
          </p:nvPr>
        </p:nvSpPr>
        <p:spPr/>
        <p:txBody>
          <a:bodyPr/>
          <a:lstStyle/>
          <a:p>
            <a:r>
              <a:rPr lang="en-US" dirty="0"/>
              <a:t>Use maven-surefire-plugin to run unit test</a:t>
            </a:r>
          </a:p>
          <a:p>
            <a:pPr lvl="1"/>
            <a:r>
              <a:rPr lang="en-US" dirty="0"/>
              <a:t>Use CDI dependency injection to make your code easy to mock &amp; unit test</a:t>
            </a:r>
          </a:p>
          <a:p>
            <a:r>
              <a:rPr lang="en-US" dirty="0"/>
              <a:t>Use maven-failsafe-plugin to run integration test</a:t>
            </a:r>
          </a:p>
          <a:p>
            <a:r>
              <a:rPr lang="en-US" dirty="0"/>
              <a:t>Use Liberty </a:t>
            </a:r>
            <a:r>
              <a:rPr lang="en-US" dirty="0" err="1"/>
              <a:t>Arquillian</a:t>
            </a:r>
            <a:r>
              <a:rPr lang="en-US" dirty="0"/>
              <a:t> integration to run tests on a Liberty server</a:t>
            </a:r>
          </a:p>
          <a:p>
            <a:r>
              <a:rPr lang="en-US" dirty="0"/>
              <a:t>Use </a:t>
            </a:r>
            <a:r>
              <a:rPr lang="en-US" dirty="0" err="1"/>
              <a:t>MicroShed</a:t>
            </a:r>
            <a:r>
              <a:rPr lang="en-US" dirty="0"/>
              <a:t> Testing for system testing in Containers (Module 8)</a:t>
            </a:r>
          </a:p>
        </p:txBody>
      </p:sp>
    </p:spTree>
    <p:extLst>
      <p:ext uri="{BB962C8B-B14F-4D97-AF65-F5344CB8AC3E}">
        <p14:creationId xmlns:p14="http://schemas.microsoft.com/office/powerpoint/2010/main" val="1543184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Docker</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910386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06919" y="1409701"/>
            <a:ext cx="1998133" cy="4951881"/>
            <a:chOff x="230188" y="1057275"/>
            <a:chExt cx="1498600" cy="3713912"/>
          </a:xfrm>
        </p:grpSpPr>
        <p:sp>
          <p:nvSpPr>
            <p:cNvPr id="40000" name="TextBox 16"/>
            <p:cNvSpPr txBox="1">
              <a:spLocks noChangeArrowheads="1"/>
            </p:cNvSpPr>
            <p:nvPr/>
          </p:nvSpPr>
          <p:spPr bwMode="auto">
            <a:xfrm>
              <a:off x="287338" y="1308781"/>
              <a:ext cx="13843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app and config</a:t>
              </a:r>
              <a:endParaRPr kumimoji="1" lang="ja-JP" altLang="en-US" sz="2400"/>
            </a:p>
          </p:txBody>
        </p:sp>
        <p:sp>
          <p:nvSpPr>
            <p:cNvPr id="40001" name="TextBox 58"/>
            <p:cNvSpPr txBox="1">
              <a:spLocks noChangeArrowheads="1"/>
            </p:cNvSpPr>
            <p:nvPr/>
          </p:nvSpPr>
          <p:spPr bwMode="auto">
            <a:xfrm>
              <a:off x="230188" y="2587979"/>
              <a:ext cx="1498600"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liberty and  java</a:t>
              </a:r>
              <a:endParaRPr kumimoji="1" lang="ja-JP" altLang="en-US" sz="2400"/>
            </a:p>
          </p:txBody>
        </p:sp>
        <p:grpSp>
          <p:nvGrpSpPr>
            <p:cNvPr id="40002" name="Group 8"/>
            <p:cNvGrpSpPr>
              <a:grpSpLocks/>
            </p:cNvGrpSpPr>
            <p:nvPr/>
          </p:nvGrpSpPr>
          <p:grpSpPr bwMode="auto">
            <a:xfrm>
              <a:off x="473671" y="1057275"/>
              <a:ext cx="1011634" cy="3713912"/>
              <a:chOff x="473671" y="1057275"/>
              <a:chExt cx="1011634" cy="3713912"/>
            </a:xfrm>
          </p:grpSpPr>
          <p:pic>
            <p:nvPicPr>
              <p:cNvPr id="40003" name="Picture 4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43978" y="3996687"/>
                <a:ext cx="471021" cy="47576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sp>
            <p:nvSpPr>
              <p:cNvPr id="16" name="Hexagon 15"/>
              <p:cNvSpPr/>
              <p:nvPr/>
            </p:nvSpPr>
            <p:spPr bwMode="auto">
              <a:xfrm>
                <a:off x="784352" y="1057275"/>
                <a:ext cx="307975" cy="25558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sp>
            <p:nvSpPr>
              <p:cNvPr id="40005" name="TextBox 61"/>
              <p:cNvSpPr txBox="1">
                <a:spLocks noChangeArrowheads="1"/>
              </p:cNvSpPr>
              <p:nvPr/>
            </p:nvSpPr>
            <p:spPr bwMode="auto">
              <a:xfrm>
                <a:off x="610448" y="4486445"/>
                <a:ext cx="738081"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docker</a:t>
                </a:r>
                <a:endParaRPr kumimoji="1" lang="ja-JP" altLang="en-US" sz="2400"/>
              </a:p>
            </p:txBody>
          </p:sp>
          <p:sp>
            <p:nvSpPr>
              <p:cNvPr id="40006" name="TextBox 17"/>
              <p:cNvSpPr txBox="1">
                <a:spLocks noChangeArrowheads="1"/>
              </p:cNvSpPr>
              <p:nvPr/>
            </p:nvSpPr>
            <p:spPr bwMode="auto">
              <a:xfrm>
                <a:off x="784226" y="171433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7" name="TextBox 63"/>
              <p:cNvSpPr txBox="1">
                <a:spLocks noChangeArrowheads="1"/>
              </p:cNvSpPr>
              <p:nvPr/>
            </p:nvSpPr>
            <p:spPr bwMode="auto">
              <a:xfrm>
                <a:off x="784226" y="3462709"/>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40008" name="TextBox 58"/>
              <p:cNvSpPr txBox="1">
                <a:spLocks noChangeArrowheads="1"/>
              </p:cNvSpPr>
              <p:nvPr/>
            </p:nvSpPr>
            <p:spPr bwMode="auto">
              <a:xfrm>
                <a:off x="473671" y="3260904"/>
                <a:ext cx="10116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a:t>os config</a:t>
                </a:r>
                <a:endParaRPr kumimoji="1" lang="ja-JP" altLang="en-US" sz="2400"/>
              </a:p>
            </p:txBody>
          </p:sp>
          <p:sp>
            <p:nvSpPr>
              <p:cNvPr id="40009" name="TextBox 63"/>
              <p:cNvSpPr txBox="1">
                <a:spLocks noChangeArrowheads="1"/>
              </p:cNvSpPr>
              <p:nvPr/>
            </p:nvSpPr>
            <p:spPr bwMode="auto">
              <a:xfrm>
                <a:off x="784226" y="2927590"/>
                <a:ext cx="3905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pic>
            <p:nvPicPr>
              <p:cNvPr id="40010" name="Picture 5"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325" y="2127603"/>
                <a:ext cx="479426" cy="47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5">
            <a:extLst>
              <a:ext uri="{FF2B5EF4-FFF2-40B4-BE49-F238E27FC236}">
                <a16:creationId xmlns:a16="http://schemas.microsoft.com/office/drawing/2014/main" id="{1FFA89EC-E655-7A4B-A0D6-FC5B004C074C}"/>
              </a:ext>
            </a:extLst>
          </p:cNvPr>
          <p:cNvGrpSpPr/>
          <p:nvPr/>
        </p:nvGrpSpPr>
        <p:grpSpPr>
          <a:xfrm>
            <a:off x="1981202" y="3464985"/>
            <a:ext cx="2368551" cy="1185784"/>
            <a:chOff x="1485901" y="2598739"/>
            <a:chExt cx="1776413" cy="889338"/>
          </a:xfrm>
        </p:grpSpPr>
        <p:sp>
          <p:nvSpPr>
            <p:cNvPr id="39992" name="TextBox 66"/>
            <p:cNvSpPr txBox="1">
              <a:spLocks noChangeArrowheads="1"/>
            </p:cNvSpPr>
            <p:nvPr/>
          </p:nvSpPr>
          <p:spPr bwMode="auto">
            <a:xfrm>
              <a:off x="1485901" y="2785495"/>
              <a:ext cx="38893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2400"/>
                <a:t>=</a:t>
              </a:r>
              <a:endParaRPr kumimoji="1" lang="ja-JP" altLang="en-US" sz="2400"/>
            </a:p>
          </p:txBody>
        </p:sp>
        <p:sp>
          <p:nvSpPr>
            <p:cNvPr id="39994" name="TextBox 65"/>
            <p:cNvSpPr txBox="1">
              <a:spLocks noChangeArrowheads="1"/>
            </p:cNvSpPr>
            <p:nvPr/>
          </p:nvSpPr>
          <p:spPr bwMode="auto">
            <a:xfrm>
              <a:off x="1651001" y="3203335"/>
              <a:ext cx="1611313"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r>
                <a:rPr kumimoji="1" lang="en-US" altLang="ja-JP" sz="1867" dirty="0"/>
                <a:t>portable container</a:t>
              </a:r>
              <a:endParaRPr kumimoji="1" lang="ja-JP" altLang="en-US" sz="2400"/>
            </a:p>
          </p:txBody>
        </p:sp>
        <p:grpSp>
          <p:nvGrpSpPr>
            <p:cNvPr id="39995" name="Group 12"/>
            <p:cNvGrpSpPr>
              <a:grpSpLocks/>
            </p:cNvGrpSpPr>
            <p:nvPr/>
          </p:nvGrpSpPr>
          <p:grpSpPr bwMode="auto">
            <a:xfrm>
              <a:off x="2132013" y="2598739"/>
              <a:ext cx="471488" cy="622073"/>
              <a:chOff x="2132012" y="2599453"/>
              <a:chExt cx="471488" cy="621585"/>
            </a:xfrm>
          </p:grpSpPr>
          <p:pic>
            <p:nvPicPr>
              <p:cNvPr id="39996" name="Picture 64"/>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132012" y="2744853"/>
                <a:ext cx="471488" cy="476185"/>
              </a:xfrm>
              <a:prstGeom prst="rect">
                <a:avLst/>
              </a:prstGeom>
              <a:noFill/>
              <a:ln w="9525">
                <a:solidFill>
                  <a:srgbClr val="00649D"/>
                </a:solidFill>
                <a:miter lim="800000"/>
                <a:headEnd/>
                <a:tailEnd/>
              </a:ln>
              <a:extLst>
                <a:ext uri="{909E8E84-426E-40DD-AFC4-6F175D3DCCD1}">
                  <a14:hiddenFill xmlns:a14="http://schemas.microsoft.com/office/drawing/2010/main">
                    <a:solidFill>
                      <a:srgbClr val="FFFFFF"/>
                    </a:solidFill>
                  </a14:hiddenFill>
                </a:ext>
              </a:extLst>
            </p:spPr>
          </p:pic>
          <p:grpSp>
            <p:nvGrpSpPr>
              <p:cNvPr id="39997" name="Group 73"/>
              <p:cNvGrpSpPr>
                <a:grpSpLocks/>
              </p:cNvGrpSpPr>
              <p:nvPr/>
            </p:nvGrpSpPr>
            <p:grpSpPr bwMode="auto">
              <a:xfrm>
                <a:off x="2181427" y="2599453"/>
                <a:ext cx="378365" cy="373220"/>
                <a:chOff x="4753769" y="1597685"/>
                <a:chExt cx="561181" cy="561181"/>
              </a:xfrm>
            </p:grpSpPr>
            <p:pic>
              <p:nvPicPr>
                <p:cNvPr id="39998" name="Picture 74" descr="liberty-was-lp-64.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3769" y="1597685"/>
                  <a:ext cx="561181" cy="56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Hexagon 75"/>
                <p:cNvSpPr/>
                <p:nvPr/>
              </p:nvSpPr>
              <p:spPr bwMode="auto">
                <a:xfrm>
                  <a:off x="4875905" y="1750333"/>
                  <a:ext cx="306090" cy="255208"/>
                </a:xfrm>
                <a:prstGeom prst="hexagon">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ja-JP" altLang="en-US" sz="2400">
                    <a:solidFill>
                      <a:srgbClr val="FFFFFF"/>
                    </a:solidFill>
                    <a:cs typeface="ＭＳ Ｐゴシック" charset="0"/>
                  </a:endParaRPr>
                </a:p>
              </p:txBody>
            </p:sp>
          </p:grpSp>
        </p:grpSp>
      </p:grpSp>
      <p:sp>
        <p:nvSpPr>
          <p:cNvPr id="5" name="TextBox 4"/>
          <p:cNvSpPr txBox="1"/>
          <p:nvPr/>
        </p:nvSpPr>
        <p:spPr>
          <a:xfrm>
            <a:off x="107314" y="6072670"/>
            <a:ext cx="4483535" cy="666977"/>
          </a:xfrm>
          <a:prstGeom prst="rect">
            <a:avLst/>
          </a:prstGeom>
          <a:solidFill>
            <a:srgbClr val="FFFFAA"/>
          </a:solidFill>
        </p:spPr>
        <p:txBody>
          <a:bodyPr wrap="none" rtlCol="0">
            <a:spAutoFit/>
          </a:bodyPr>
          <a:lstStyle/>
          <a:p>
            <a:r>
              <a:rPr lang="en-US" sz="1867" dirty="0"/>
              <a:t>FROM open-liberty</a:t>
            </a:r>
          </a:p>
          <a:p>
            <a:r>
              <a:rPr lang="en-US" sz="1867" dirty="0"/>
              <a:t>ADD </a:t>
            </a:r>
            <a:r>
              <a:rPr lang="en-US" sz="1867" dirty="0" err="1"/>
              <a:t>myapp.war</a:t>
            </a:r>
            <a:r>
              <a:rPr lang="en-US" sz="1867" dirty="0"/>
              <a:t> /</a:t>
            </a:r>
            <a:r>
              <a:rPr lang="en-US" sz="1867" dirty="0" err="1"/>
              <a:t>config</a:t>
            </a:r>
            <a:r>
              <a:rPr lang="en-US" sz="1867" dirty="0"/>
              <a:t>/</a:t>
            </a:r>
            <a:r>
              <a:rPr lang="en-US" sz="1867" dirty="0" err="1"/>
              <a:t>dropins</a:t>
            </a:r>
            <a:r>
              <a:rPr lang="en-US" sz="1867" dirty="0"/>
              <a:t>/</a:t>
            </a:r>
            <a:r>
              <a:rPr lang="en-US" sz="1867" dirty="0" err="1"/>
              <a:t>myapp.war</a:t>
            </a:r>
            <a:endParaRPr lang="en-US" sz="1867" dirty="0"/>
          </a:p>
        </p:txBody>
      </p:sp>
      <p:sp>
        <p:nvSpPr>
          <p:cNvPr id="3" name="Title 2">
            <a:extLst>
              <a:ext uri="{FF2B5EF4-FFF2-40B4-BE49-F238E27FC236}">
                <a16:creationId xmlns:a16="http://schemas.microsoft.com/office/drawing/2014/main" id="{E7CB5FF5-74F0-5A4F-BD1B-963063CEF42D}"/>
              </a:ext>
            </a:extLst>
          </p:cNvPr>
          <p:cNvSpPr>
            <a:spLocks noGrp="1"/>
          </p:cNvSpPr>
          <p:nvPr>
            <p:ph type="title"/>
          </p:nvPr>
        </p:nvSpPr>
        <p:spPr>
          <a:xfrm>
            <a:off x="575623" y="194513"/>
            <a:ext cx="10972800" cy="1143000"/>
          </a:xfrm>
        </p:spPr>
        <p:txBody>
          <a:bodyPr/>
          <a:lstStyle/>
          <a:p>
            <a:r>
              <a:rPr lang="en-US" dirty="0"/>
              <a:t>Liberty in Containers</a:t>
            </a:r>
          </a:p>
        </p:txBody>
      </p:sp>
      <p:grpSp>
        <p:nvGrpSpPr>
          <p:cNvPr id="33" name="Group 32">
            <a:extLst>
              <a:ext uri="{FF2B5EF4-FFF2-40B4-BE49-F238E27FC236}">
                <a16:creationId xmlns:a16="http://schemas.microsoft.com/office/drawing/2014/main" id="{059AE62B-2830-CE45-A777-F8E99AC1774F}"/>
              </a:ext>
            </a:extLst>
          </p:cNvPr>
          <p:cNvGrpSpPr/>
          <p:nvPr/>
        </p:nvGrpSpPr>
        <p:grpSpPr>
          <a:xfrm>
            <a:off x="3776132" y="1179424"/>
            <a:ext cx="7336658" cy="2600653"/>
            <a:chOff x="2832099" y="884568"/>
            <a:chExt cx="5502493" cy="1950490"/>
          </a:xfrm>
        </p:grpSpPr>
        <p:sp>
          <p:nvSpPr>
            <p:cNvPr id="8" name="TextBox 7">
              <a:extLst>
                <a:ext uri="{FF2B5EF4-FFF2-40B4-BE49-F238E27FC236}">
                  <a16:creationId xmlns:a16="http://schemas.microsoft.com/office/drawing/2014/main" id="{B739CC4F-9285-F64E-8578-2C7FEA133BDB}"/>
                </a:ext>
              </a:extLst>
            </p:cNvPr>
            <p:cNvSpPr txBox="1"/>
            <p:nvPr/>
          </p:nvSpPr>
          <p:spPr>
            <a:xfrm>
              <a:off x="4947223" y="1285628"/>
              <a:ext cx="2525259" cy="346249"/>
            </a:xfrm>
            <a:prstGeom prst="rect">
              <a:avLst/>
            </a:prstGeom>
            <a:noFill/>
          </p:spPr>
          <p:txBody>
            <a:bodyPr wrap="none" rtlCol="0">
              <a:spAutoFit/>
            </a:bodyPr>
            <a:lstStyle/>
            <a:p>
              <a:r>
                <a:rPr lang="en-US" sz="2400" dirty="0"/>
                <a:t>Azure Kubernetes Service</a:t>
              </a:r>
            </a:p>
          </p:txBody>
        </p:sp>
        <p:sp>
          <p:nvSpPr>
            <p:cNvPr id="79" name="TextBox 78">
              <a:extLst>
                <a:ext uri="{FF2B5EF4-FFF2-40B4-BE49-F238E27FC236}">
                  <a16:creationId xmlns:a16="http://schemas.microsoft.com/office/drawing/2014/main" id="{DBEEC8BB-CC14-9A40-8236-F703F3B46F9E}"/>
                </a:ext>
              </a:extLst>
            </p:cNvPr>
            <p:cNvSpPr txBox="1"/>
            <p:nvPr/>
          </p:nvSpPr>
          <p:spPr>
            <a:xfrm>
              <a:off x="4947223" y="884568"/>
              <a:ext cx="2958598" cy="346249"/>
            </a:xfrm>
            <a:prstGeom prst="rect">
              <a:avLst/>
            </a:prstGeom>
            <a:noFill/>
          </p:spPr>
          <p:txBody>
            <a:bodyPr wrap="none" rtlCol="0">
              <a:spAutoFit/>
            </a:bodyPr>
            <a:lstStyle/>
            <a:p>
              <a:r>
                <a:rPr lang="en-US" sz="2400" dirty="0"/>
                <a:t>IBM Cloud Kubernetes Service</a:t>
              </a:r>
            </a:p>
          </p:txBody>
        </p:sp>
        <p:sp>
          <p:nvSpPr>
            <p:cNvPr id="80" name="TextBox 79">
              <a:extLst>
                <a:ext uri="{FF2B5EF4-FFF2-40B4-BE49-F238E27FC236}">
                  <a16:creationId xmlns:a16="http://schemas.microsoft.com/office/drawing/2014/main" id="{3239C05F-785D-8646-AD14-691BC4F59D4A}"/>
                </a:ext>
              </a:extLst>
            </p:cNvPr>
            <p:cNvSpPr txBox="1"/>
            <p:nvPr/>
          </p:nvSpPr>
          <p:spPr>
            <a:xfrm>
              <a:off x="4947222" y="2087748"/>
              <a:ext cx="3387370" cy="346249"/>
            </a:xfrm>
            <a:prstGeom prst="rect">
              <a:avLst/>
            </a:prstGeom>
            <a:noFill/>
          </p:spPr>
          <p:txBody>
            <a:bodyPr wrap="none" rtlCol="0">
              <a:spAutoFit/>
            </a:bodyPr>
            <a:lstStyle/>
            <a:p>
              <a:r>
                <a:rPr lang="en-US" sz="2400" dirty="0"/>
                <a:t>Amazon Elastic Kubernetes Service</a:t>
              </a:r>
            </a:p>
          </p:txBody>
        </p:sp>
        <p:sp>
          <p:nvSpPr>
            <p:cNvPr id="83" name="TextBox 82">
              <a:extLst>
                <a:ext uri="{FF2B5EF4-FFF2-40B4-BE49-F238E27FC236}">
                  <a16:creationId xmlns:a16="http://schemas.microsoft.com/office/drawing/2014/main" id="{DE189478-F7D1-1040-B935-DD14807900EA}"/>
                </a:ext>
              </a:extLst>
            </p:cNvPr>
            <p:cNvSpPr txBox="1"/>
            <p:nvPr/>
          </p:nvSpPr>
          <p:spPr>
            <a:xfrm>
              <a:off x="4949997" y="2488809"/>
              <a:ext cx="805558" cy="346249"/>
            </a:xfrm>
            <a:prstGeom prst="rect">
              <a:avLst/>
            </a:prstGeom>
            <a:noFill/>
          </p:spPr>
          <p:txBody>
            <a:bodyPr wrap="none" rtlCol="0">
              <a:spAutoFit/>
            </a:bodyPr>
            <a:lstStyle/>
            <a:p>
              <a:r>
                <a:rPr lang="en-US" sz="2400" dirty="0" err="1"/>
                <a:t>Jelastic</a:t>
              </a:r>
              <a:endParaRPr lang="en-US" sz="2400" dirty="0"/>
            </a:p>
          </p:txBody>
        </p:sp>
        <p:sp>
          <p:nvSpPr>
            <p:cNvPr id="87" name="TextBox 86">
              <a:extLst>
                <a:ext uri="{FF2B5EF4-FFF2-40B4-BE49-F238E27FC236}">
                  <a16:creationId xmlns:a16="http://schemas.microsoft.com/office/drawing/2014/main" id="{37A1D21D-CBDC-1F4F-B638-555709343090}"/>
                </a:ext>
              </a:extLst>
            </p:cNvPr>
            <p:cNvSpPr txBox="1"/>
            <p:nvPr/>
          </p:nvSpPr>
          <p:spPr>
            <a:xfrm>
              <a:off x="4947222" y="1686688"/>
              <a:ext cx="2610186" cy="346249"/>
            </a:xfrm>
            <a:prstGeom prst="rect">
              <a:avLst/>
            </a:prstGeom>
            <a:noFill/>
          </p:spPr>
          <p:txBody>
            <a:bodyPr wrap="none" rtlCol="0">
              <a:spAutoFit/>
            </a:bodyPr>
            <a:lstStyle/>
            <a:p>
              <a:r>
                <a:rPr lang="en-US" sz="2400" dirty="0"/>
                <a:t>Google Kubernetes Engine</a:t>
              </a:r>
            </a:p>
          </p:txBody>
        </p:sp>
        <p:sp>
          <p:nvSpPr>
            <p:cNvPr id="11" name="Left Brace 10">
              <a:extLst>
                <a:ext uri="{FF2B5EF4-FFF2-40B4-BE49-F238E27FC236}">
                  <a16:creationId xmlns:a16="http://schemas.microsoft.com/office/drawing/2014/main" id="{90378613-D334-B24B-AC35-785280267559}"/>
                </a:ext>
              </a:extLst>
            </p:cNvPr>
            <p:cNvSpPr/>
            <p:nvPr/>
          </p:nvSpPr>
          <p:spPr>
            <a:xfrm>
              <a:off x="4572000" y="884568"/>
              <a:ext cx="237893" cy="1900927"/>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2" name="TextBox 11">
              <a:extLst>
                <a:ext uri="{FF2B5EF4-FFF2-40B4-BE49-F238E27FC236}">
                  <a16:creationId xmlns:a16="http://schemas.microsoft.com/office/drawing/2014/main" id="{17E5C952-A81F-3F4E-AA5E-7F8BDD471A69}"/>
                </a:ext>
              </a:extLst>
            </p:cNvPr>
            <p:cNvSpPr txBox="1"/>
            <p:nvPr/>
          </p:nvSpPr>
          <p:spPr>
            <a:xfrm>
              <a:off x="3482904" y="1548188"/>
              <a:ext cx="854753" cy="623248"/>
            </a:xfrm>
            <a:prstGeom prst="rect">
              <a:avLst/>
            </a:prstGeom>
            <a:noFill/>
          </p:spPr>
          <p:txBody>
            <a:bodyPr wrap="none" rtlCol="0">
              <a:spAutoFit/>
            </a:bodyPr>
            <a:lstStyle/>
            <a:p>
              <a:r>
                <a:rPr lang="en-US" sz="2400" dirty="0"/>
                <a:t>Hosted </a:t>
              </a:r>
              <a:br>
                <a:rPr lang="en-US" sz="2400" dirty="0"/>
              </a:br>
              <a:r>
                <a:rPr lang="en-US" sz="2400" dirty="0"/>
                <a:t>Cloud</a:t>
              </a:r>
            </a:p>
          </p:txBody>
        </p:sp>
        <p:cxnSp>
          <p:nvCxnSpPr>
            <p:cNvPr id="14" name="Straight Arrow Connector 13">
              <a:extLst>
                <a:ext uri="{FF2B5EF4-FFF2-40B4-BE49-F238E27FC236}">
                  <a16:creationId xmlns:a16="http://schemas.microsoft.com/office/drawing/2014/main" id="{A920976E-71B0-4E47-9CC1-D3FE71856451}"/>
                </a:ext>
              </a:extLst>
            </p:cNvPr>
            <p:cNvCxnSpPr>
              <a:cxnSpLocks/>
              <a:endCxn id="12" idx="1"/>
            </p:cNvCxnSpPr>
            <p:nvPr/>
          </p:nvCxnSpPr>
          <p:spPr>
            <a:xfrm flipV="1">
              <a:off x="2832099" y="1859813"/>
              <a:ext cx="650805" cy="793790"/>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5031E98E-6BDE-1547-94B6-3E0646178129}"/>
              </a:ext>
            </a:extLst>
          </p:cNvPr>
          <p:cNvGrpSpPr/>
          <p:nvPr/>
        </p:nvGrpSpPr>
        <p:grpSpPr>
          <a:xfrm>
            <a:off x="3776133" y="4271112"/>
            <a:ext cx="7821598" cy="1828060"/>
            <a:chOff x="2832099" y="3203335"/>
            <a:chExt cx="5866198" cy="1371045"/>
          </a:xfrm>
        </p:grpSpPr>
        <p:sp>
          <p:nvSpPr>
            <p:cNvPr id="81" name="TextBox 80">
              <a:extLst>
                <a:ext uri="{FF2B5EF4-FFF2-40B4-BE49-F238E27FC236}">
                  <a16:creationId xmlns:a16="http://schemas.microsoft.com/office/drawing/2014/main" id="{8E919665-E779-2A4F-AE06-57101FBE239C}"/>
                </a:ext>
              </a:extLst>
            </p:cNvPr>
            <p:cNvSpPr txBox="1"/>
            <p:nvPr/>
          </p:nvSpPr>
          <p:spPr>
            <a:xfrm>
              <a:off x="4947222" y="3221362"/>
              <a:ext cx="3751075" cy="346249"/>
            </a:xfrm>
            <a:prstGeom prst="rect">
              <a:avLst/>
            </a:prstGeom>
            <a:noFill/>
          </p:spPr>
          <p:txBody>
            <a:bodyPr wrap="none" rtlCol="0">
              <a:spAutoFit/>
            </a:bodyPr>
            <a:lstStyle/>
            <a:p>
              <a:r>
                <a:rPr lang="en-US" sz="2400" dirty="0"/>
                <a:t>Red Hat Open Shift Container Platform</a:t>
              </a:r>
            </a:p>
          </p:txBody>
        </p:sp>
        <p:sp>
          <p:nvSpPr>
            <p:cNvPr id="84" name="TextBox 83">
              <a:extLst>
                <a:ext uri="{FF2B5EF4-FFF2-40B4-BE49-F238E27FC236}">
                  <a16:creationId xmlns:a16="http://schemas.microsoft.com/office/drawing/2014/main" id="{3F5059EA-262D-D643-9F06-240D2AFB1B15}"/>
                </a:ext>
              </a:extLst>
            </p:cNvPr>
            <p:cNvSpPr txBox="1"/>
            <p:nvPr/>
          </p:nvSpPr>
          <p:spPr>
            <a:xfrm>
              <a:off x="4947222" y="3713205"/>
              <a:ext cx="2620573" cy="346249"/>
            </a:xfrm>
            <a:prstGeom prst="rect">
              <a:avLst/>
            </a:prstGeom>
            <a:noFill/>
          </p:spPr>
          <p:txBody>
            <a:bodyPr wrap="none" rtlCol="0">
              <a:spAutoFit/>
            </a:bodyPr>
            <a:lstStyle/>
            <a:p>
              <a:r>
                <a:rPr lang="en-US" sz="2400" dirty="0"/>
                <a:t>Pivotal Kubernetes Service</a:t>
              </a:r>
            </a:p>
          </p:txBody>
        </p:sp>
        <p:sp>
          <p:nvSpPr>
            <p:cNvPr id="85" name="TextBox 84">
              <a:extLst>
                <a:ext uri="{FF2B5EF4-FFF2-40B4-BE49-F238E27FC236}">
                  <a16:creationId xmlns:a16="http://schemas.microsoft.com/office/drawing/2014/main" id="{C5F352B5-77D4-BD4B-91FF-FD6B4B0798F3}"/>
                </a:ext>
              </a:extLst>
            </p:cNvPr>
            <p:cNvSpPr txBox="1"/>
            <p:nvPr/>
          </p:nvSpPr>
          <p:spPr>
            <a:xfrm>
              <a:off x="4947222" y="4205048"/>
              <a:ext cx="2189686" cy="346249"/>
            </a:xfrm>
            <a:prstGeom prst="rect">
              <a:avLst/>
            </a:prstGeom>
            <a:noFill/>
          </p:spPr>
          <p:txBody>
            <a:bodyPr wrap="none" rtlCol="0">
              <a:spAutoFit/>
            </a:bodyPr>
            <a:lstStyle/>
            <a:p>
              <a:r>
                <a:rPr lang="en-US" sz="2400" dirty="0"/>
                <a:t>Pivotal Cloud Foundry</a:t>
              </a:r>
            </a:p>
          </p:txBody>
        </p:sp>
        <p:sp>
          <p:nvSpPr>
            <p:cNvPr id="89" name="Left Brace 88">
              <a:extLst>
                <a:ext uri="{FF2B5EF4-FFF2-40B4-BE49-F238E27FC236}">
                  <a16:creationId xmlns:a16="http://schemas.microsoft.com/office/drawing/2014/main" id="{20A70FCD-EAB8-0B4F-8949-69A08CF7D2BD}"/>
                </a:ext>
              </a:extLst>
            </p:cNvPr>
            <p:cNvSpPr/>
            <p:nvPr/>
          </p:nvSpPr>
          <p:spPr>
            <a:xfrm>
              <a:off x="4569018" y="3203335"/>
              <a:ext cx="237893" cy="1371045"/>
            </a:xfrm>
            <a:prstGeom prst="leftBrac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91" name="TextBox 90">
              <a:extLst>
                <a:ext uri="{FF2B5EF4-FFF2-40B4-BE49-F238E27FC236}">
                  <a16:creationId xmlns:a16="http://schemas.microsoft.com/office/drawing/2014/main" id="{21C5DBAB-4A97-C749-AC0A-45EDEBC23077}"/>
                </a:ext>
              </a:extLst>
            </p:cNvPr>
            <p:cNvSpPr txBox="1"/>
            <p:nvPr/>
          </p:nvSpPr>
          <p:spPr>
            <a:xfrm>
              <a:off x="3482904" y="3538544"/>
              <a:ext cx="842202" cy="623248"/>
            </a:xfrm>
            <a:prstGeom prst="rect">
              <a:avLst/>
            </a:prstGeom>
            <a:noFill/>
          </p:spPr>
          <p:txBody>
            <a:bodyPr wrap="none" rtlCol="0">
              <a:spAutoFit/>
            </a:bodyPr>
            <a:lstStyle/>
            <a:p>
              <a:r>
                <a:rPr lang="en-US" sz="2400" dirty="0"/>
                <a:t>Private </a:t>
              </a:r>
              <a:br>
                <a:rPr lang="en-US" sz="2400" dirty="0"/>
              </a:br>
              <a:r>
                <a:rPr lang="en-US" sz="2400" dirty="0"/>
                <a:t>Cloud</a:t>
              </a:r>
            </a:p>
          </p:txBody>
        </p:sp>
        <p:cxnSp>
          <p:nvCxnSpPr>
            <p:cNvPr id="95" name="Straight Arrow Connector 94">
              <a:extLst>
                <a:ext uri="{FF2B5EF4-FFF2-40B4-BE49-F238E27FC236}">
                  <a16:creationId xmlns:a16="http://schemas.microsoft.com/office/drawing/2014/main" id="{73F4CD1F-3F60-3641-BDCA-33EC1FFB3962}"/>
                </a:ext>
              </a:extLst>
            </p:cNvPr>
            <p:cNvCxnSpPr>
              <a:cxnSpLocks/>
              <a:endCxn id="91" idx="1"/>
            </p:cNvCxnSpPr>
            <p:nvPr/>
          </p:nvCxnSpPr>
          <p:spPr>
            <a:xfrm>
              <a:off x="2832099" y="3511112"/>
              <a:ext cx="650805" cy="33905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0978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 continued</a:t>
            </a:r>
            <a:br>
              <a:rPr lang="en-US" dirty="0"/>
            </a:br>
            <a:endParaRPr lang="en-US" dirty="0"/>
          </a:p>
        </p:txBody>
      </p:sp>
      <p:sp>
        <p:nvSpPr>
          <p:cNvPr id="6" name="Content Placeholder 5"/>
          <p:cNvSpPr>
            <a:spLocks noGrp="1"/>
          </p:cNvSpPr>
          <p:nvPr>
            <p:ph type="body" sz="quarter" idx="13"/>
          </p:nvPr>
        </p:nvSpPr>
        <p:spPr/>
        <p:txBody>
          <a:bodyPr/>
          <a:lstStyle/>
          <a:p>
            <a:pPr>
              <a:spcBef>
                <a:spcPts val="1200"/>
              </a:spcBef>
            </a:pPr>
            <a:r>
              <a:rPr lang="en-US" sz="1333" dirty="0"/>
              <a:t>It is the customer’s responsibility to ensure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a:p>
            <a:pPr>
              <a:spcBef>
                <a:spcPts val="1200"/>
              </a:spcBef>
            </a:pPr>
            <a:r>
              <a:rPr lang="en-US" sz="1333"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a:t>
            </a:r>
            <a:br>
              <a:rPr lang="en-US" sz="1333" dirty="0"/>
            </a:br>
            <a:r>
              <a:rPr lang="en-US" sz="1333" dirty="0"/>
              <a:t>Questions on the capabilities of non-IBM products should be addressed to the suppliers of those products. IBM does not warrant the quality of any third-party products, or the ability of any such third-party products to interoperate with IBM’s products. </a:t>
            </a:r>
            <a:r>
              <a:rPr lang="en-US" sz="1333" b="1" dirty="0"/>
              <a:t>IBM expressly disclaims all warranties, expressed or implied, including but not limited to, the implied warranties of merchantability and fitness for a purpose.</a:t>
            </a:r>
            <a:endParaRPr lang="en-US" sz="1333" dirty="0"/>
          </a:p>
        </p:txBody>
      </p:sp>
      <p:sp>
        <p:nvSpPr>
          <p:cNvPr id="5" name="Content Placeholder 4"/>
          <p:cNvSpPr>
            <a:spLocks noGrp="1"/>
          </p:cNvSpPr>
          <p:nvPr>
            <p:ph type="body" sz="quarter" idx="12"/>
          </p:nvPr>
        </p:nvSpPr>
        <p:spPr/>
        <p:txBody>
          <a:bodyPr/>
          <a:lstStyle/>
          <a:p>
            <a:pPr>
              <a:spcBef>
                <a:spcPts val="1200"/>
              </a:spcBef>
            </a:pPr>
            <a:r>
              <a:rPr lang="en-US" sz="1333" dirty="0"/>
              <a:t>The provision of the information contained herein is not intended to, and does not, grant any right or license under any IBM patents, copyrights, trademarks or other intellectual property right.</a:t>
            </a:r>
          </a:p>
          <a:p>
            <a:pPr>
              <a:spcBef>
                <a:spcPts val="1200"/>
              </a:spcBef>
            </a:pPr>
            <a:r>
              <a:rPr lang="en-US" sz="1333" dirty="0"/>
              <a:t>IBM, the IBM logo, and </a:t>
            </a:r>
            <a:r>
              <a:rPr lang="en-US" sz="1333" dirty="0" err="1"/>
              <a:t>ibm.com</a:t>
            </a:r>
            <a:r>
              <a:rPr lang="en-US" sz="1333" dirty="0"/>
              <a:t>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333" u="sng" dirty="0">
                <a:hlinkClick r:id="rId2"/>
              </a:rPr>
              <a:t>www.ibm.com/legal/copytrade.shtml</a:t>
            </a:r>
            <a:r>
              <a:rPr lang="en-US" sz="1333" dirty="0"/>
              <a:t>.</a:t>
            </a:r>
          </a:p>
        </p:txBody>
      </p:sp>
      <p:sp>
        <p:nvSpPr>
          <p:cNvPr id="4" name="Footer Placeholder 3"/>
          <p:cNvSpPr>
            <a:spLocks noGrp="1"/>
          </p:cNvSpPr>
          <p:nvPr>
            <p:ph type="ftr" sz="quarter" idx="10"/>
          </p:nvPr>
        </p:nvSpPr>
        <p:spPr/>
        <p:txBody>
          <a:bodyPr/>
          <a:lstStyle/>
          <a:p>
            <a:r>
              <a:rPr lang="de-DE">
                <a:solidFill>
                  <a:srgbClr val="000000"/>
                </a:solidFill>
              </a:rPr>
              <a:t>IBM Think 2021 / © 2021 IBM Corporation</a:t>
            </a:r>
            <a:endParaRPr lang="en-US" dirty="0">
              <a:solidFill>
                <a:srgbClr val="000000"/>
              </a:solidFill>
            </a:endParaRPr>
          </a:p>
        </p:txBody>
      </p:sp>
      <p:sp>
        <p:nvSpPr>
          <p:cNvPr id="3" name="Slide Number Placeholder 2"/>
          <p:cNvSpPr>
            <a:spLocks noGrp="1"/>
          </p:cNvSpPr>
          <p:nvPr>
            <p:ph type="sldNum" sz="quarter" idx="11"/>
          </p:nvPr>
        </p:nvSpPr>
        <p:spPr/>
        <p:txBody>
          <a:bodyPr/>
          <a:lstStyle/>
          <a:p>
            <a:pPr defTabSz="914621"/>
            <a:fld id="{D0BE6F14-FF48-0F4F-A8AA-2E3F25371E4A}" type="slidenum">
              <a:rPr lang="en-US">
                <a:solidFill>
                  <a:srgbClr val="000000"/>
                </a:solidFill>
              </a:rPr>
              <a:pPr defTabSz="914621"/>
              <a:t>4</a:t>
            </a:fld>
            <a:endParaRPr lang="en-US">
              <a:solidFill>
                <a:srgbClr val="000000"/>
              </a:solidFill>
            </a:endParaRPr>
          </a:p>
        </p:txBody>
      </p:sp>
    </p:spTree>
    <p:extLst>
      <p:ext uri="{BB962C8B-B14F-4D97-AF65-F5344CB8AC3E}">
        <p14:creationId xmlns:p14="http://schemas.microsoft.com/office/powerpoint/2010/main" val="236372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most of Docker</a:t>
            </a:r>
          </a:p>
        </p:txBody>
      </p:sp>
      <p:sp>
        <p:nvSpPr>
          <p:cNvPr id="5" name="Rectangle 4"/>
          <p:cNvSpPr/>
          <p:nvPr/>
        </p:nvSpPr>
        <p:spPr>
          <a:xfrm>
            <a:off x="1473758" y="4153319"/>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6" name="Rectangle 5"/>
          <p:cNvSpPr/>
          <p:nvPr/>
        </p:nvSpPr>
        <p:spPr>
          <a:xfrm>
            <a:off x="1473758" y="3505760"/>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7" name="Rectangle 6"/>
          <p:cNvSpPr/>
          <p:nvPr/>
        </p:nvSpPr>
        <p:spPr>
          <a:xfrm>
            <a:off x="1473758" y="2832517"/>
            <a:ext cx="4407877" cy="5147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 Server</a:t>
            </a:r>
          </a:p>
        </p:txBody>
      </p:sp>
      <p:sp>
        <p:nvSpPr>
          <p:cNvPr id="8" name="Rectangle 7"/>
          <p:cNvSpPr/>
          <p:nvPr/>
        </p:nvSpPr>
        <p:spPr>
          <a:xfrm>
            <a:off x="1473758" y="2136941"/>
            <a:ext cx="4407877" cy="53703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Application</a:t>
            </a:r>
            <a:endParaRPr lang="en-US" sz="2400" dirty="0"/>
          </a:p>
        </p:txBody>
      </p:sp>
      <p:sp>
        <p:nvSpPr>
          <p:cNvPr id="9" name="Rectangle 8"/>
          <p:cNvSpPr/>
          <p:nvPr/>
        </p:nvSpPr>
        <p:spPr>
          <a:xfrm>
            <a:off x="6741326" y="4153317"/>
            <a:ext cx="4407877" cy="48232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O/S</a:t>
            </a:r>
          </a:p>
        </p:txBody>
      </p:sp>
      <p:sp>
        <p:nvSpPr>
          <p:cNvPr id="10" name="Rectangle 9"/>
          <p:cNvSpPr/>
          <p:nvPr/>
        </p:nvSpPr>
        <p:spPr>
          <a:xfrm>
            <a:off x="6741326" y="3505758"/>
            <a:ext cx="4407877" cy="48901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JVM</a:t>
            </a:r>
          </a:p>
        </p:txBody>
      </p:sp>
      <p:sp>
        <p:nvSpPr>
          <p:cNvPr id="11" name="Rectangle 10"/>
          <p:cNvSpPr/>
          <p:nvPr/>
        </p:nvSpPr>
        <p:spPr>
          <a:xfrm>
            <a:off x="6741326" y="2136940"/>
            <a:ext cx="4407877" cy="119910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Application</a:t>
            </a:r>
          </a:p>
        </p:txBody>
      </p:sp>
      <p:pic>
        <p:nvPicPr>
          <p:cNvPr id="1026" name="Picture 2" descr="ocker logo horizontal spa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92" y="5692148"/>
            <a:ext cx="2665464" cy="7179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63375" y="5113867"/>
            <a:ext cx="5028643" cy="241300"/>
            <a:chOff x="879893" y="3835400"/>
            <a:chExt cx="3771482" cy="180975"/>
          </a:xfrm>
        </p:grpSpPr>
        <p:cxnSp>
          <p:nvCxnSpPr>
            <p:cNvPr id="15" name="Straight Connector 14"/>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430943" y="5113867"/>
            <a:ext cx="5028643" cy="241300"/>
            <a:chOff x="879893" y="3835400"/>
            <a:chExt cx="3771482" cy="180975"/>
          </a:xfrm>
        </p:grpSpPr>
        <p:cxnSp>
          <p:nvCxnSpPr>
            <p:cNvPr id="22" name="Straight Connector 21"/>
            <p:cNvCxnSpPr/>
            <p:nvPr/>
          </p:nvCxnSpPr>
          <p:spPr>
            <a:xfrm>
              <a:off x="984738" y="4009292"/>
              <a:ext cx="35571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533900"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0800000" flipH="1" flipV="1">
              <a:off x="879893" y="3835400"/>
              <a:ext cx="117475" cy="1809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3031668" y="4853281"/>
            <a:ext cx="1221553" cy="461665"/>
          </a:xfrm>
          <a:prstGeom prst="rect">
            <a:avLst/>
          </a:prstGeom>
          <a:noFill/>
        </p:spPr>
        <p:txBody>
          <a:bodyPr wrap="none" rtlCol="0">
            <a:spAutoFit/>
          </a:bodyPr>
          <a:lstStyle/>
          <a:p>
            <a:r>
              <a:rPr lang="en-US" sz="2400" dirty="0"/>
              <a:t>thin war</a:t>
            </a:r>
          </a:p>
        </p:txBody>
      </p:sp>
      <p:sp>
        <p:nvSpPr>
          <p:cNvPr id="26" name="TextBox 25"/>
          <p:cNvSpPr txBox="1"/>
          <p:nvPr/>
        </p:nvSpPr>
        <p:spPr>
          <a:xfrm>
            <a:off x="8455600" y="4843837"/>
            <a:ext cx="917944" cy="461665"/>
          </a:xfrm>
          <a:prstGeom prst="rect">
            <a:avLst/>
          </a:prstGeom>
          <a:noFill/>
        </p:spPr>
        <p:txBody>
          <a:bodyPr wrap="none" rtlCol="0">
            <a:spAutoFit/>
          </a:bodyPr>
          <a:lstStyle/>
          <a:p>
            <a:r>
              <a:rPr lang="en-US" sz="2400"/>
              <a:t>fat jar</a:t>
            </a:r>
            <a:endParaRPr lang="en-US" sz="2400" dirty="0"/>
          </a:p>
        </p:txBody>
      </p:sp>
    </p:spTree>
    <p:extLst>
      <p:ext uri="{BB962C8B-B14F-4D97-AF65-F5344CB8AC3E}">
        <p14:creationId xmlns:p14="http://schemas.microsoft.com/office/powerpoint/2010/main" val="3257015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69EF5E-4D32-E647-A5C8-F2E7D2F88C27}"/>
              </a:ext>
            </a:extLst>
          </p:cNvPr>
          <p:cNvSpPr>
            <a:spLocks noGrp="1"/>
          </p:cNvSpPr>
          <p:nvPr>
            <p:ph type="title"/>
          </p:nvPr>
        </p:nvSpPr>
        <p:spPr>
          <a:xfrm>
            <a:off x="594360" y="256524"/>
            <a:ext cx="10515600" cy="1139553"/>
          </a:xfrm>
        </p:spPr>
        <p:txBody>
          <a:bodyPr>
            <a:noAutofit/>
          </a:bodyPr>
          <a:lstStyle/>
          <a:p>
            <a:r>
              <a:rPr lang="en-US" sz="3200" dirty="0"/>
              <a:t>Kubernetes optimized</a:t>
            </a:r>
          </a:p>
        </p:txBody>
      </p:sp>
      <p:sp>
        <p:nvSpPr>
          <p:cNvPr id="7" name="Content Placeholder 6">
            <a:extLst>
              <a:ext uri="{FF2B5EF4-FFF2-40B4-BE49-F238E27FC236}">
                <a16:creationId xmlns:a16="http://schemas.microsoft.com/office/drawing/2014/main" id="{DAE6B60E-FD45-F044-9009-4B1E2C6E2073}"/>
              </a:ext>
            </a:extLst>
          </p:cNvPr>
          <p:cNvSpPr>
            <a:spLocks noGrp="1"/>
          </p:cNvSpPr>
          <p:nvPr>
            <p:ph sz="half" idx="1"/>
          </p:nvPr>
        </p:nvSpPr>
        <p:spPr>
          <a:xfrm>
            <a:off x="6531430" y="1505737"/>
            <a:ext cx="5126445" cy="4525963"/>
          </a:xfrm>
        </p:spPr>
        <p:txBody>
          <a:bodyPr>
            <a:normAutofit fontScale="85000" lnSpcReduction="10000"/>
          </a:bodyPr>
          <a:lstStyle/>
          <a:p>
            <a:pPr>
              <a:buClr>
                <a:srgbClr val="BAC0D4"/>
              </a:buClr>
            </a:pPr>
            <a:r>
              <a:rPr lang="en-US" b="1" dirty="0">
                <a:solidFill>
                  <a:schemeClr val="bg1"/>
                </a:solidFill>
              </a:rPr>
              <a:t>Deliver faster </a:t>
            </a:r>
            <a:r>
              <a:rPr lang="en-US" dirty="0">
                <a:solidFill>
                  <a:schemeClr val="bg1"/>
                </a:solidFill>
              </a:rPr>
              <a:t>without costly tuning exercises</a:t>
            </a:r>
          </a:p>
          <a:p>
            <a:pPr>
              <a:buClr>
                <a:srgbClr val="BAC0D4"/>
              </a:buClr>
            </a:pPr>
            <a:r>
              <a:rPr lang="en-US" dirty="0">
                <a:solidFill>
                  <a:schemeClr val="bg1"/>
                </a:solidFill>
              </a:rPr>
              <a:t>Get </a:t>
            </a:r>
            <a:r>
              <a:rPr lang="en-US" b="1" dirty="0">
                <a:solidFill>
                  <a:schemeClr val="bg1"/>
                </a:solidFill>
              </a:rPr>
              <a:t>optimal performance </a:t>
            </a:r>
            <a:r>
              <a:rPr lang="en-US" dirty="0">
                <a:solidFill>
                  <a:schemeClr val="bg1"/>
                </a:solidFill>
              </a:rPr>
              <a:t>even as the environment changes</a:t>
            </a:r>
          </a:p>
          <a:p>
            <a:pPr>
              <a:buClr>
                <a:srgbClr val="BAC0D4"/>
              </a:buClr>
            </a:pPr>
            <a:endParaRPr lang="en-US" dirty="0">
              <a:solidFill>
                <a:schemeClr val="bg1"/>
              </a:solidFill>
            </a:endParaRPr>
          </a:p>
          <a:p>
            <a:pPr>
              <a:buClr>
                <a:srgbClr val="BAC0D4"/>
              </a:buClr>
            </a:pPr>
            <a:r>
              <a:rPr lang="en-US" b="1" dirty="0">
                <a:solidFill>
                  <a:schemeClr val="bg1"/>
                </a:solidFill>
              </a:rPr>
              <a:t>Simple Operator-based deploy </a:t>
            </a:r>
            <a:r>
              <a:rPr lang="en-US" dirty="0">
                <a:solidFill>
                  <a:schemeClr val="bg1"/>
                </a:solidFill>
              </a:rPr>
              <a:t>and day-2 operations experience</a:t>
            </a:r>
          </a:p>
          <a:p>
            <a:pPr>
              <a:buClr>
                <a:srgbClr val="BAC0D4"/>
              </a:buClr>
            </a:pPr>
            <a:r>
              <a:rPr lang="en-US" dirty="0">
                <a:solidFill>
                  <a:schemeClr val="bg1"/>
                </a:solidFill>
              </a:rPr>
              <a:t>Supported </a:t>
            </a:r>
            <a:r>
              <a:rPr lang="en-US" b="1" dirty="0">
                <a:solidFill>
                  <a:schemeClr val="bg1"/>
                </a:solidFill>
              </a:rPr>
              <a:t>production-ready images</a:t>
            </a:r>
          </a:p>
          <a:p>
            <a:pPr>
              <a:buClr>
                <a:srgbClr val="BAC0D4"/>
              </a:buClr>
            </a:pPr>
            <a:r>
              <a:rPr lang="en-US" b="1" dirty="0">
                <a:solidFill>
                  <a:schemeClr val="bg1"/>
                </a:solidFill>
              </a:rPr>
              <a:t>APIs</a:t>
            </a:r>
            <a:r>
              <a:rPr lang="en-US" dirty="0">
                <a:solidFill>
                  <a:schemeClr val="bg1"/>
                </a:solidFill>
              </a:rPr>
              <a:t> for Kubernetes integration</a:t>
            </a:r>
          </a:p>
          <a:p>
            <a:pPr>
              <a:buClr>
                <a:srgbClr val="BAC0D4"/>
              </a:buClr>
            </a:pPr>
            <a:r>
              <a:rPr lang="en-US" dirty="0">
                <a:solidFill>
                  <a:schemeClr val="bg1"/>
                </a:solidFill>
              </a:rPr>
              <a:t>Container-based </a:t>
            </a:r>
            <a:r>
              <a:rPr lang="en-US" b="1" dirty="0">
                <a:solidFill>
                  <a:schemeClr val="bg1"/>
                </a:solidFill>
              </a:rPr>
              <a:t>usage tracking</a:t>
            </a:r>
            <a:endParaRPr lang="en-US" dirty="0">
              <a:solidFill>
                <a:schemeClr val="bg1"/>
              </a:solidFill>
            </a:endParaRPr>
          </a:p>
        </p:txBody>
      </p:sp>
      <p:pic>
        <p:nvPicPr>
          <p:cNvPr id="8" name="Picture 7">
            <a:extLst>
              <a:ext uri="{FF2B5EF4-FFF2-40B4-BE49-F238E27FC236}">
                <a16:creationId xmlns:a16="http://schemas.microsoft.com/office/drawing/2014/main" id="{27C127F1-161E-E04B-A0A1-A06C5B179D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1674" y="1312045"/>
            <a:ext cx="4420695" cy="2744248"/>
          </a:xfrm>
          <a:prstGeom prst="rect">
            <a:avLst/>
          </a:prstGeom>
          <a:ln>
            <a:solidFill>
              <a:srgbClr val="20203E"/>
            </a:solidFill>
          </a:ln>
        </p:spPr>
      </p:pic>
      <p:pic>
        <p:nvPicPr>
          <p:cNvPr id="9" name="Picture 8">
            <a:extLst>
              <a:ext uri="{FF2B5EF4-FFF2-40B4-BE49-F238E27FC236}">
                <a16:creationId xmlns:a16="http://schemas.microsoft.com/office/drawing/2014/main" id="{D9FB5841-F9AA-D347-988E-F30AD224C33A}"/>
              </a:ext>
            </a:extLst>
          </p:cNvPr>
          <p:cNvPicPr>
            <a:picLocks noChangeAspect="1"/>
          </p:cNvPicPr>
          <p:nvPr/>
        </p:nvPicPr>
        <p:blipFill>
          <a:blip r:embed="rId3"/>
          <a:stretch>
            <a:fillRect/>
          </a:stretch>
        </p:blipFill>
        <p:spPr>
          <a:xfrm>
            <a:off x="730033" y="4404729"/>
            <a:ext cx="1899215" cy="1973331"/>
          </a:xfrm>
          <a:prstGeom prst="rect">
            <a:avLst/>
          </a:prstGeom>
          <a:ln>
            <a:solidFill>
              <a:srgbClr val="20203E"/>
            </a:solidFill>
          </a:ln>
        </p:spPr>
      </p:pic>
      <p:pic>
        <p:nvPicPr>
          <p:cNvPr id="10" name="Picture 9">
            <a:extLst>
              <a:ext uri="{FF2B5EF4-FFF2-40B4-BE49-F238E27FC236}">
                <a16:creationId xmlns:a16="http://schemas.microsoft.com/office/drawing/2014/main" id="{5E30E3FD-5C1B-ED43-808D-D0FF2AA2DE94}"/>
              </a:ext>
            </a:extLst>
          </p:cNvPr>
          <p:cNvPicPr>
            <a:picLocks noChangeAspect="1"/>
          </p:cNvPicPr>
          <p:nvPr/>
        </p:nvPicPr>
        <p:blipFill>
          <a:blip r:embed="rId4"/>
          <a:stretch>
            <a:fillRect/>
          </a:stretch>
        </p:blipFill>
        <p:spPr>
          <a:xfrm>
            <a:off x="2782104" y="5745665"/>
            <a:ext cx="2370265" cy="616112"/>
          </a:xfrm>
          <a:prstGeom prst="rect">
            <a:avLst/>
          </a:prstGeom>
          <a:ln>
            <a:solidFill>
              <a:srgbClr val="20203E"/>
            </a:solidFill>
          </a:ln>
        </p:spPr>
      </p:pic>
      <p:pic>
        <p:nvPicPr>
          <p:cNvPr id="11" name="Picture 2" descr="New Docker Hub Pricing">
            <a:extLst>
              <a:ext uri="{FF2B5EF4-FFF2-40B4-BE49-F238E27FC236}">
                <a16:creationId xmlns:a16="http://schemas.microsoft.com/office/drawing/2014/main" id="{CC491737-9F0D-4F48-B299-5203785E8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122" y="4404730"/>
            <a:ext cx="2365247" cy="992500"/>
          </a:xfrm>
          <a:prstGeom prst="rect">
            <a:avLst/>
          </a:prstGeom>
          <a:noFill/>
          <a:ln>
            <a:solidFill>
              <a:srgbClr val="20203E"/>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694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Testing in Containers</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3065618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DFE8-21AB-A44F-8DA7-615916AB4685}"/>
              </a:ext>
            </a:extLst>
          </p:cNvPr>
          <p:cNvSpPr>
            <a:spLocks noGrp="1"/>
          </p:cNvSpPr>
          <p:nvPr>
            <p:ph type="title"/>
          </p:nvPr>
        </p:nvSpPr>
        <p:spPr/>
        <p:txBody>
          <a:bodyPr/>
          <a:lstStyle/>
          <a:p>
            <a:r>
              <a:rPr lang="en-US" dirty="0" err="1"/>
              <a:t>MicroShed</a:t>
            </a:r>
            <a:r>
              <a:rPr lang="en-US" dirty="0"/>
              <a:t> Testing</a:t>
            </a:r>
          </a:p>
        </p:txBody>
      </p:sp>
      <p:sp>
        <p:nvSpPr>
          <p:cNvPr id="3" name="Content Placeholder 2">
            <a:extLst>
              <a:ext uri="{FF2B5EF4-FFF2-40B4-BE49-F238E27FC236}">
                <a16:creationId xmlns:a16="http://schemas.microsoft.com/office/drawing/2014/main" id="{8D878477-D314-1B4F-AEC1-7C14B922499E}"/>
              </a:ext>
            </a:extLst>
          </p:cNvPr>
          <p:cNvSpPr>
            <a:spLocks noGrp="1"/>
          </p:cNvSpPr>
          <p:nvPr>
            <p:ph idx="1"/>
          </p:nvPr>
        </p:nvSpPr>
        <p:spPr>
          <a:xfrm>
            <a:off x="609600" y="1600201"/>
            <a:ext cx="5069305" cy="4525963"/>
          </a:xfrm>
        </p:spPr>
        <p:txBody>
          <a:bodyPr>
            <a:normAutofit lnSpcReduction="10000"/>
          </a:bodyPr>
          <a:lstStyle/>
          <a:p>
            <a:pPr marL="285750" indent="-285750">
              <a:buFont typeface="Arial" panose="020B0604020202020204" pitchFamily="34" charset="0"/>
              <a:buChar char="•"/>
            </a:pPr>
            <a:r>
              <a:rPr lang="en-US" sz="2800" dirty="0"/>
              <a:t>Integration tests that are easy to setup, write, and run</a:t>
            </a:r>
          </a:p>
          <a:p>
            <a:pPr marL="285750" indent="-285750">
              <a:buFont typeface="Arial" panose="020B0604020202020204" pitchFamily="34" charset="0"/>
              <a:buChar char="•"/>
            </a:pPr>
            <a:r>
              <a:rPr lang="en-US" sz="2800" dirty="0"/>
              <a:t>Test your apps the same way they run in production...in Containers</a:t>
            </a:r>
          </a:p>
          <a:p>
            <a:pPr marL="285750" indent="-285750">
              <a:buFont typeface="Arial" panose="020B0604020202020204" pitchFamily="34" charset="0"/>
              <a:buChar char="•"/>
            </a:pPr>
            <a:r>
              <a:rPr lang="en-US" sz="2800" dirty="0"/>
              <a:t>Can run multiple containers on same network (e.g. test DB integration)</a:t>
            </a:r>
          </a:p>
          <a:p>
            <a:pPr marL="285750" indent="-285750">
              <a:buFont typeface="Arial" panose="020B0604020202020204" pitchFamily="34" charset="0"/>
              <a:buChar char="•"/>
            </a:pPr>
            <a:r>
              <a:rPr lang="en-GB" sz="2800" dirty="0">
                <a:hlinkClick r:id="rId2"/>
              </a:rPr>
              <a:t>https://microshed.github.io/</a:t>
            </a:r>
            <a:endParaRPr lang="en-US" sz="2800" dirty="0"/>
          </a:p>
          <a:p>
            <a:pPr marL="0" indent="0">
              <a:buNone/>
            </a:pPr>
            <a:endParaRPr lang="en-US" sz="2800" dirty="0"/>
          </a:p>
          <a:p>
            <a:endParaRPr lang="en-US" dirty="0"/>
          </a:p>
        </p:txBody>
      </p:sp>
      <p:sp>
        <p:nvSpPr>
          <p:cNvPr id="5" name="Rectangle 4">
            <a:extLst>
              <a:ext uri="{FF2B5EF4-FFF2-40B4-BE49-F238E27FC236}">
                <a16:creationId xmlns:a16="http://schemas.microsoft.com/office/drawing/2014/main" id="{0DBB29BB-048A-A248-888F-1F6ACA78EE6A}"/>
              </a:ext>
            </a:extLst>
          </p:cNvPr>
          <p:cNvSpPr/>
          <p:nvPr/>
        </p:nvSpPr>
        <p:spPr>
          <a:xfrm>
            <a:off x="5759116" y="1104211"/>
            <a:ext cx="6096000" cy="5262979"/>
          </a:xfrm>
          <a:prstGeom prst="rect">
            <a:avLst/>
          </a:prstGeom>
          <a:solidFill>
            <a:schemeClr val="tx1"/>
          </a:solidFill>
        </p:spPr>
        <p:txBody>
          <a:bodyPr>
            <a:spAutoFit/>
          </a:bodyPr>
          <a:lstStyle/>
          <a:p>
            <a:r>
              <a:rPr lang="en-GB" sz="1600" dirty="0">
                <a:solidFill>
                  <a:srgbClr val="D4D4D4"/>
                </a:solidFill>
                <a:latin typeface="Menlo" panose="020B0609030804020204" pitchFamily="49" charset="0"/>
              </a:rPr>
              <a:t>@</a:t>
            </a:r>
            <a:r>
              <a:rPr lang="en-GB" sz="1600" dirty="0" err="1">
                <a:solidFill>
                  <a:srgbClr val="4EC9B0"/>
                </a:solidFill>
                <a:latin typeface="Menlo" panose="020B0609030804020204" pitchFamily="49" charset="0"/>
              </a:rPr>
              <a:t>MicroShedTest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class</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MyTest</a:t>
            </a:r>
            <a:r>
              <a:rPr lang="en-GB" sz="1600" dirty="0">
                <a:solidFill>
                  <a:srgbClr val="D4D4D4"/>
                </a:solidFill>
                <a:latin typeface="Menlo" panose="020B0609030804020204" pitchFamily="49" charset="0"/>
              </a:rPr>
              <a:t> {</a:t>
            </a:r>
          </a:p>
          <a:p>
            <a:br>
              <a:rPr lang="en-GB" sz="1600" dirty="0">
                <a:solidFill>
                  <a:srgbClr val="D4D4D4"/>
                </a:solidFill>
                <a:latin typeface="Menlo" panose="020B0609030804020204" pitchFamily="49" charset="0"/>
              </a:rPr>
            </a:br>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Search for </a:t>
            </a:r>
            <a:r>
              <a:rPr lang="en-GB" sz="1600" dirty="0" err="1">
                <a:solidFill>
                  <a:srgbClr val="6A9955"/>
                </a:solidFill>
                <a:latin typeface="Menlo" panose="020B0609030804020204" pitchFamily="49" charset="0"/>
              </a:rPr>
              <a:t>Dockerfile</a:t>
            </a:r>
            <a:r>
              <a:rPr lang="en-GB" sz="1600" dirty="0">
                <a:solidFill>
                  <a:srgbClr val="6A9955"/>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Start app in 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Wait for Container before running tests.</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Container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MicroProfileApplication</a:t>
            </a:r>
            <a:r>
              <a:rPr lang="en-GB" sz="1600" dirty="0">
                <a:solidFill>
                  <a:srgbClr val="D4D4D4"/>
                </a:solidFill>
                <a:latin typeface="Menlo" panose="020B0609030804020204" pitchFamily="49" charset="0"/>
              </a:rPr>
              <a:t> app</a:t>
            </a:r>
          </a:p>
          <a:p>
            <a:r>
              <a:rPr lang="en-GB" sz="1600" dirty="0">
                <a:solidFill>
                  <a:srgbClr val="D4D4D4"/>
                </a:solidFill>
                <a:latin typeface="Menlo" panose="020B0609030804020204" pitchFamily="49" charset="0"/>
              </a:rPr>
              <a:t>        = </a:t>
            </a:r>
            <a:r>
              <a:rPr lang="en-GB" sz="1600" dirty="0">
                <a:solidFill>
                  <a:srgbClr val="C586C0"/>
                </a:solidFill>
                <a:latin typeface="Menlo" panose="020B0609030804020204" pitchFamily="49" charset="0"/>
              </a:rPr>
              <a:t>new</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MicroProfileApplication</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withAppContextRoot</a:t>
            </a:r>
            <a:r>
              <a:rPr lang="en-GB" sz="1600" dirty="0">
                <a:solidFill>
                  <a:srgbClr val="D4D4D4"/>
                </a:solidFill>
                <a:latin typeface="Menlo" panose="020B0609030804020204" pitchFamily="49" charset="0"/>
              </a:rPr>
              <a:t>(</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myservice</a:t>
            </a:r>
            <a:r>
              <a:rPr lang="en-GB" sz="1600" dirty="0">
                <a:solidFill>
                  <a:srgbClr val="CE9178"/>
                </a:solidFill>
                <a:latin typeface="Menlo" panose="020B0609030804020204" pitchFamily="49" charset="0"/>
              </a:rPr>
              <a:t>"</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Inject JAX-RS REST Client          </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Inject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static</a:t>
            </a:r>
            <a:r>
              <a:rPr lang="en-GB" sz="1600" dirty="0">
                <a:solidFill>
                  <a:srgbClr val="D4D4D4"/>
                </a:solidFill>
                <a:latin typeface="Menlo" panose="020B0609030804020204" pitchFamily="49" charset="0"/>
              </a:rPr>
              <a:t> </a:t>
            </a:r>
            <a:r>
              <a:rPr lang="en-GB" sz="1600" dirty="0" err="1">
                <a:solidFill>
                  <a:srgbClr val="4EC9B0"/>
                </a:solidFill>
                <a:latin typeface="Menlo" panose="020B0609030804020204" pitchFamily="49" charset="0"/>
              </a:rPr>
              <a:t>MyService</a:t>
            </a:r>
            <a:r>
              <a:rPr lang="en-GB" sz="1600" dirty="0">
                <a:solidFill>
                  <a:srgbClr val="D4D4D4"/>
                </a:solidFill>
                <a:latin typeface="Menlo" panose="020B0609030804020204" pitchFamily="49" charset="0"/>
              </a:rPr>
              <a:t> </a:t>
            </a:r>
            <a:r>
              <a:rPr lang="en-GB" sz="1600" dirty="0" err="1">
                <a:solidFill>
                  <a:srgbClr val="9CDCFE"/>
                </a:solidFill>
                <a:latin typeface="Menlo" panose="020B0609030804020204" pitchFamily="49" charset="0"/>
              </a:rPr>
              <a:t>mySvc</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r>
              <a:rPr lang="en-GB" sz="1600" dirty="0">
                <a:solidFill>
                  <a:srgbClr val="6A9955"/>
                </a:solidFill>
                <a:latin typeface="Menlo" panose="020B0609030804020204" pitchFamily="49" charset="0"/>
              </a:rPr>
              <a:t>// A test method like any other</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Test</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public</a:t>
            </a:r>
            <a:r>
              <a:rPr lang="en-GB" sz="1600" dirty="0">
                <a:solidFill>
                  <a:srgbClr val="D4D4D4"/>
                </a:solidFill>
                <a:latin typeface="Menlo" panose="020B0609030804020204" pitchFamily="49" charset="0"/>
              </a:rPr>
              <a:t> </a:t>
            </a:r>
            <a:r>
              <a:rPr lang="en-GB" sz="1600" dirty="0">
                <a:solidFill>
                  <a:srgbClr val="4EC9B0"/>
                </a:solidFill>
                <a:latin typeface="Menlo" panose="020B0609030804020204" pitchFamily="49" charset="0"/>
              </a:rPr>
              <a:t>void</a:t>
            </a:r>
            <a:r>
              <a:rPr lang="en-GB" sz="1600" dirty="0">
                <a:solidFill>
                  <a:srgbClr val="D4D4D4"/>
                </a:solidFill>
                <a:latin typeface="Menlo" panose="020B0609030804020204" pitchFamily="49" charset="0"/>
              </a:rPr>
              <a:t> </a:t>
            </a:r>
            <a:r>
              <a:rPr lang="en-GB" sz="1600" dirty="0" err="1">
                <a:solidFill>
                  <a:srgbClr val="DCDCAA"/>
                </a:solidFill>
                <a:latin typeface="Menlo" panose="020B0609030804020204" pitchFamily="49" charset="0"/>
              </a:rPr>
              <a:t>testMyService</a:t>
            </a:r>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    }</a:t>
            </a:r>
          </a:p>
          <a:p>
            <a:r>
              <a:rPr lang="en-GB" sz="1600" dirty="0">
                <a:solidFill>
                  <a:srgbClr val="D4D4D4"/>
                </a:solidFill>
                <a:latin typeface="Menlo" panose="020B0609030804020204" pitchFamily="49" charset="0"/>
              </a:rPr>
              <a:t>}</a:t>
            </a:r>
            <a:endParaRPr lang="en-GB"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4298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Support Licensing</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941283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B467-4DDE-314E-9714-DF641ED57C60}"/>
              </a:ext>
            </a:extLst>
          </p:cNvPr>
          <p:cNvSpPr>
            <a:spLocks noGrp="1"/>
          </p:cNvSpPr>
          <p:nvPr>
            <p:ph type="title"/>
          </p:nvPr>
        </p:nvSpPr>
        <p:spPr/>
        <p:txBody>
          <a:bodyPr/>
          <a:lstStyle/>
          <a:p>
            <a:r>
              <a:rPr lang="en-US" dirty="0"/>
              <a:t>How to get Support</a:t>
            </a:r>
          </a:p>
        </p:txBody>
      </p:sp>
      <p:grpSp>
        <p:nvGrpSpPr>
          <p:cNvPr id="7" name="Group 6">
            <a:extLst>
              <a:ext uri="{FF2B5EF4-FFF2-40B4-BE49-F238E27FC236}">
                <a16:creationId xmlns:a16="http://schemas.microsoft.com/office/drawing/2014/main" id="{7758DE4E-8534-8A43-9120-F02485BBEBD9}"/>
              </a:ext>
            </a:extLst>
          </p:cNvPr>
          <p:cNvGrpSpPr/>
          <p:nvPr/>
        </p:nvGrpSpPr>
        <p:grpSpPr>
          <a:xfrm>
            <a:off x="1878367" y="1314741"/>
            <a:ext cx="3247603" cy="5352956"/>
            <a:chOff x="1556247" y="995473"/>
            <a:chExt cx="2435702" cy="4014717"/>
          </a:xfrm>
        </p:grpSpPr>
        <p:grpSp>
          <p:nvGrpSpPr>
            <p:cNvPr id="52" name="Group 51">
              <a:extLst>
                <a:ext uri="{FF2B5EF4-FFF2-40B4-BE49-F238E27FC236}">
                  <a16:creationId xmlns:a16="http://schemas.microsoft.com/office/drawing/2014/main" id="{418AEBE9-28D7-C344-8D04-C7828D7E6ECB}"/>
                </a:ext>
              </a:extLst>
            </p:cNvPr>
            <p:cNvGrpSpPr/>
            <p:nvPr/>
          </p:nvGrpSpPr>
          <p:grpSpPr>
            <a:xfrm>
              <a:off x="1556247" y="995473"/>
              <a:ext cx="2435702" cy="4014717"/>
              <a:chOff x="293688" y="1084332"/>
              <a:chExt cx="2435702" cy="4014717"/>
            </a:xfrm>
          </p:grpSpPr>
          <p:sp>
            <p:nvSpPr>
              <p:cNvPr id="4" name="Rounded Rectangle 3">
                <a:extLst>
                  <a:ext uri="{FF2B5EF4-FFF2-40B4-BE49-F238E27FC236}">
                    <a16:creationId xmlns:a16="http://schemas.microsoft.com/office/drawing/2014/main" id="{AEFD55CE-8905-AD4A-BD0C-D28831BC6D9E}"/>
                  </a:ext>
                </a:extLst>
              </p:cNvPr>
              <p:cNvSpPr/>
              <p:nvPr/>
            </p:nvSpPr>
            <p:spPr>
              <a:xfrm>
                <a:off x="293688" y="1084332"/>
                <a:ext cx="2435702" cy="401471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WebSphere </a:t>
                </a:r>
                <a:br>
                  <a:rPr lang="en-US" sz="2400" dirty="0">
                    <a:solidFill>
                      <a:schemeClr val="tx1"/>
                    </a:solidFill>
                  </a:rPr>
                </a:br>
                <a:endParaRPr lang="en-US" sz="2400" dirty="0">
                  <a:solidFill>
                    <a:schemeClr val="tx1"/>
                  </a:solidFill>
                </a:endParaRPr>
              </a:p>
            </p:txBody>
          </p:sp>
          <p:grpSp>
            <p:nvGrpSpPr>
              <p:cNvPr id="45" name="Group 44">
                <a:extLst>
                  <a:ext uri="{FF2B5EF4-FFF2-40B4-BE49-F238E27FC236}">
                    <a16:creationId xmlns:a16="http://schemas.microsoft.com/office/drawing/2014/main" id="{E843D3C7-4CA3-5949-BDC6-385DA1F4D86B}"/>
                  </a:ext>
                </a:extLst>
              </p:cNvPr>
              <p:cNvGrpSpPr/>
              <p:nvPr/>
            </p:nvGrpSpPr>
            <p:grpSpPr>
              <a:xfrm>
                <a:off x="346018" y="1897478"/>
                <a:ext cx="2297453" cy="2692367"/>
                <a:chOff x="261778" y="1987035"/>
                <a:chExt cx="3386988" cy="2692367"/>
              </a:xfrm>
            </p:grpSpPr>
            <p:sp>
              <p:nvSpPr>
                <p:cNvPr id="46" name="Rounded Rectangle">
                  <a:extLst>
                    <a:ext uri="{FF2B5EF4-FFF2-40B4-BE49-F238E27FC236}">
                      <a16:creationId xmlns:a16="http://schemas.microsoft.com/office/drawing/2014/main" id="{C14EA248-7D45-8546-8566-B0AC17DB7DB6}"/>
                    </a:ext>
                  </a:extLst>
                </p:cNvPr>
                <p:cNvSpPr/>
                <p:nvPr/>
              </p:nvSpPr>
              <p:spPr>
                <a:xfrm>
                  <a:off x="430822" y="1987035"/>
                  <a:ext cx="3082011" cy="2692367"/>
                </a:xfrm>
                <a:prstGeom prst="roundRect">
                  <a:avLst>
                    <a:gd name="adj" fmla="val 9525"/>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sp>
              <p:nvSpPr>
                <p:cNvPr id="47" name="Rectangle 46">
                  <a:extLst>
                    <a:ext uri="{FF2B5EF4-FFF2-40B4-BE49-F238E27FC236}">
                      <a16:creationId xmlns:a16="http://schemas.microsoft.com/office/drawing/2014/main" id="{15666938-11D0-C54D-9F35-32B57CDE4EA2}"/>
                    </a:ext>
                  </a:extLst>
                </p:cNvPr>
                <p:cNvSpPr/>
                <p:nvPr/>
              </p:nvSpPr>
              <p:spPr>
                <a:xfrm>
                  <a:off x="261778" y="2896907"/>
                  <a:ext cx="3386988" cy="1431551"/>
                </a:xfrm>
                <a:prstGeom prst="rect">
                  <a:avLst/>
                </a:prstGeom>
                <a:noFill/>
              </p:spPr>
              <p:txBody>
                <a:bodyPr wrap="square">
                  <a:normAutofit lnSpcReduction="10000"/>
                </a:bodyPr>
                <a:lstStyle/>
                <a:p>
                  <a:pPr marL="14817" algn="ctr" defTabSz="1218867">
                    <a:lnSpc>
                      <a:spcPct val="120000"/>
                    </a:lnSpc>
                    <a:defRPr/>
                  </a:pPr>
                  <a:r>
                    <a:rPr lang="en-US" sz="2667" dirty="0">
                      <a:solidFill>
                        <a:prstClr val="black"/>
                      </a:solidFill>
                      <a:latin typeface="IBM Plex Sans" panose="020B0503050000000000" pitchFamily="34" charset="77"/>
                      <a:cs typeface="Arial"/>
                    </a:rPr>
                    <a:t>z/OS</a:t>
                  </a:r>
                </a:p>
                <a:p>
                  <a:pPr marL="14817" algn="ctr" defTabSz="1218867">
                    <a:lnSpc>
                      <a:spcPct val="120000"/>
                    </a:lnSpc>
                    <a:defRPr/>
                  </a:pPr>
                  <a:r>
                    <a:rPr lang="en-US" sz="2667" dirty="0">
                      <a:solidFill>
                        <a:prstClr val="black"/>
                      </a:solidFill>
                      <a:latin typeface="IBM Plex Sans" panose="020B0503050000000000" pitchFamily="34" charset="77"/>
                      <a:cs typeface="Arial"/>
                    </a:rPr>
                    <a:t>ND</a:t>
                  </a:r>
                </a:p>
                <a:p>
                  <a:pPr marL="14817" algn="ctr" defTabSz="1218867">
                    <a:lnSpc>
                      <a:spcPct val="120000"/>
                    </a:lnSpc>
                    <a:defRPr/>
                  </a:pPr>
                  <a:r>
                    <a:rPr lang="en-US" sz="2667" dirty="0">
                      <a:solidFill>
                        <a:prstClr val="black"/>
                      </a:solidFill>
                      <a:latin typeface="IBM Plex Sans" panose="020B0503050000000000" pitchFamily="34" charset="77"/>
                      <a:cs typeface="Arial"/>
                    </a:rPr>
                    <a:t>Base </a:t>
                  </a:r>
                </a:p>
                <a:p>
                  <a:pPr marL="14817" algn="ctr" defTabSz="1218867">
                    <a:lnSpc>
                      <a:spcPct val="120000"/>
                    </a:lnSpc>
                    <a:defRPr/>
                  </a:pPr>
                  <a:r>
                    <a:rPr lang="en-US" sz="2667" dirty="0">
                      <a:solidFill>
                        <a:prstClr val="black"/>
                      </a:solidFill>
                      <a:latin typeface="IBM Plex Sans" panose="020B0503050000000000" pitchFamily="34" charset="77"/>
                      <a:cs typeface="Arial"/>
                    </a:rPr>
                    <a:t>Core</a:t>
                  </a:r>
                  <a:endParaRPr lang="en-US" sz="1867" kern="0" dirty="0">
                    <a:solidFill>
                      <a:prstClr val="black"/>
                    </a:solidFill>
                    <a:latin typeface="IBM Plex Sans" panose="020B0503050000000000" pitchFamily="34" charset="77"/>
                  </a:endParaRPr>
                </a:p>
              </p:txBody>
            </p:sp>
            <p:grpSp>
              <p:nvGrpSpPr>
                <p:cNvPr id="48" name="Group 47">
                  <a:extLst>
                    <a:ext uri="{FF2B5EF4-FFF2-40B4-BE49-F238E27FC236}">
                      <a16:creationId xmlns:a16="http://schemas.microsoft.com/office/drawing/2014/main" id="{64ECD9C4-7062-5E4C-B0AF-FEF8F0C3E1E6}"/>
                    </a:ext>
                  </a:extLst>
                </p:cNvPr>
                <p:cNvGrpSpPr/>
                <p:nvPr/>
              </p:nvGrpSpPr>
              <p:grpSpPr>
                <a:xfrm>
                  <a:off x="538228" y="2043192"/>
                  <a:ext cx="2894439" cy="2539868"/>
                  <a:chOff x="548611" y="2231503"/>
                  <a:chExt cx="2516517" cy="2605369"/>
                </a:xfrm>
              </p:grpSpPr>
              <p:pic>
                <p:nvPicPr>
                  <p:cNvPr id="50" name="Picture 49">
                    <a:extLst>
                      <a:ext uri="{FF2B5EF4-FFF2-40B4-BE49-F238E27FC236}">
                        <a16:creationId xmlns:a16="http://schemas.microsoft.com/office/drawing/2014/main" id="{1DF34E7E-288D-A243-91E4-E77ED157AA76}"/>
                      </a:ext>
                    </a:extLst>
                  </p:cNvPr>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21266" y="2231503"/>
                    <a:ext cx="843862" cy="67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a:extLst>
                      <a:ext uri="{FF2B5EF4-FFF2-40B4-BE49-F238E27FC236}">
                        <a16:creationId xmlns:a16="http://schemas.microsoft.com/office/drawing/2014/main" id="{4D444BAF-EB36-9848-B1FD-94DFBE15E4B2}"/>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a:off x="548611" y="4161210"/>
                    <a:ext cx="843862" cy="675662"/>
                  </a:xfrm>
                  <a:prstGeom prst="rect">
                    <a:avLst/>
                  </a:prstGeom>
                </p:spPr>
              </p:pic>
            </p:grpSp>
          </p:grpSp>
        </p:grpSp>
        <p:pic>
          <p:nvPicPr>
            <p:cNvPr id="42" name="Picture 41">
              <a:extLst>
                <a:ext uri="{FF2B5EF4-FFF2-40B4-BE49-F238E27FC236}">
                  <a16:creationId xmlns:a16="http://schemas.microsoft.com/office/drawing/2014/main" id="{ED1F896F-6852-544D-B9D8-710601CAFD4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814249" y="1864776"/>
              <a:ext cx="863739" cy="633063"/>
            </a:xfrm>
            <a:prstGeom prst="rect">
              <a:avLst/>
            </a:prstGeom>
          </p:spPr>
        </p:pic>
      </p:grpSp>
      <p:grpSp>
        <p:nvGrpSpPr>
          <p:cNvPr id="8" name="Group 7">
            <a:extLst>
              <a:ext uri="{FF2B5EF4-FFF2-40B4-BE49-F238E27FC236}">
                <a16:creationId xmlns:a16="http://schemas.microsoft.com/office/drawing/2014/main" id="{CAB9595C-3099-4F47-B761-D18CA0159DA4}"/>
              </a:ext>
            </a:extLst>
          </p:cNvPr>
          <p:cNvGrpSpPr/>
          <p:nvPr/>
        </p:nvGrpSpPr>
        <p:grpSpPr>
          <a:xfrm>
            <a:off x="6502034" y="1314740"/>
            <a:ext cx="3991071" cy="5371519"/>
            <a:chOff x="4876525" y="986055"/>
            <a:chExt cx="2993303" cy="4028639"/>
          </a:xfrm>
        </p:grpSpPr>
        <p:sp>
          <p:nvSpPr>
            <p:cNvPr id="16" name="Rounded Rectangle 15">
              <a:extLst>
                <a:ext uri="{FF2B5EF4-FFF2-40B4-BE49-F238E27FC236}">
                  <a16:creationId xmlns:a16="http://schemas.microsoft.com/office/drawing/2014/main" id="{DE85668C-54C5-CF46-AC3F-B95E4E192083}"/>
                </a:ext>
              </a:extLst>
            </p:cNvPr>
            <p:cNvSpPr/>
            <p:nvPr/>
          </p:nvSpPr>
          <p:spPr>
            <a:xfrm>
              <a:off x="4876525" y="986055"/>
              <a:ext cx="2993303" cy="3505513"/>
            </a:xfrm>
            <a:prstGeom prst="roundRect">
              <a:avLst>
                <a:gd name="adj" fmla="val 692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WebSphere Hybrid Edition</a:t>
              </a:r>
            </a:p>
          </p:txBody>
        </p:sp>
        <p:sp>
          <p:nvSpPr>
            <p:cNvPr id="31" name="Rounded Rectangle">
              <a:extLst>
                <a:ext uri="{FF2B5EF4-FFF2-40B4-BE49-F238E27FC236}">
                  <a16:creationId xmlns:a16="http://schemas.microsoft.com/office/drawing/2014/main" id="{4B8C781C-DE01-BD42-85EF-9770D079A906}"/>
                </a:ext>
              </a:extLst>
            </p:cNvPr>
            <p:cNvSpPr/>
            <p:nvPr/>
          </p:nvSpPr>
          <p:spPr>
            <a:xfrm>
              <a:off x="5026634" y="3211519"/>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Cloud Foundry Migration Runtime</a:t>
              </a:r>
            </a:p>
          </p:txBody>
        </p:sp>
        <p:grpSp>
          <p:nvGrpSpPr>
            <p:cNvPr id="6" name="Group 5">
              <a:extLst>
                <a:ext uri="{FF2B5EF4-FFF2-40B4-BE49-F238E27FC236}">
                  <a16:creationId xmlns:a16="http://schemas.microsoft.com/office/drawing/2014/main" id="{B5DF7500-A0BD-F24E-BC3B-A7D87C1D9ADA}"/>
                </a:ext>
              </a:extLst>
            </p:cNvPr>
            <p:cNvGrpSpPr/>
            <p:nvPr/>
          </p:nvGrpSpPr>
          <p:grpSpPr>
            <a:xfrm>
              <a:off x="4876526" y="4640858"/>
              <a:ext cx="2993302" cy="373836"/>
              <a:chOff x="2857126" y="4577605"/>
              <a:chExt cx="2993302" cy="373836"/>
            </a:xfrm>
          </p:grpSpPr>
          <p:sp>
            <p:nvSpPr>
              <p:cNvPr id="55" name="Rounded Rectangle">
                <a:extLst>
                  <a:ext uri="{FF2B5EF4-FFF2-40B4-BE49-F238E27FC236}">
                    <a16:creationId xmlns:a16="http://schemas.microsoft.com/office/drawing/2014/main" id="{55CDD103-3C80-B148-ABAB-F84BED85E97B}"/>
                  </a:ext>
                </a:extLst>
              </p:cNvPr>
              <p:cNvSpPr/>
              <p:nvPr/>
            </p:nvSpPr>
            <p:spPr>
              <a:xfrm>
                <a:off x="2857126" y="4577605"/>
                <a:ext cx="2993302" cy="373836"/>
              </a:xfrm>
              <a:prstGeom prst="roundRect">
                <a:avLst>
                  <a:gd name="adj" fmla="val 19304"/>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pic>
            <p:nvPicPr>
              <p:cNvPr id="54" name="Picture 2" descr="https://cdn2.hubspot.net/hubfs/4305976/images/openshift-legacy/logos/openshift/Logotype_RH_OpenShift_wLogo_RGB_Black.png">
                <a:extLst>
                  <a:ext uri="{FF2B5EF4-FFF2-40B4-BE49-F238E27FC236}">
                    <a16:creationId xmlns:a16="http://schemas.microsoft.com/office/drawing/2014/main" id="{ACD9845D-366A-AE4F-8B49-B57819E33117}"/>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3075328" y="4630971"/>
                <a:ext cx="317124" cy="27676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E498FC-5A0A-354C-BE41-C1393CAA42A9}"/>
                  </a:ext>
                </a:extLst>
              </p:cNvPr>
              <p:cNvSpPr txBox="1"/>
              <p:nvPr/>
            </p:nvSpPr>
            <p:spPr>
              <a:xfrm>
                <a:off x="3380411" y="4577605"/>
                <a:ext cx="2332671" cy="346249"/>
              </a:xfrm>
              <a:prstGeom prst="rect">
                <a:avLst/>
              </a:prstGeom>
              <a:noFill/>
            </p:spPr>
            <p:txBody>
              <a:bodyPr wrap="square" rtlCol="0">
                <a:spAutoFit/>
              </a:bodyPr>
              <a:lstStyle/>
              <a:p>
                <a:pPr defTabSz="1219170">
                  <a:defRPr/>
                </a:pPr>
                <a:r>
                  <a:rPr lang="en-US" sz="2400" b="1" dirty="0">
                    <a:latin typeface="IBM Plex Sans"/>
                  </a:rPr>
                  <a:t>Red Hat OpenShift</a:t>
                </a:r>
              </a:p>
            </p:txBody>
          </p:sp>
        </p:grpSp>
        <p:grpSp>
          <p:nvGrpSpPr>
            <p:cNvPr id="3" name="Group 2">
              <a:extLst>
                <a:ext uri="{FF2B5EF4-FFF2-40B4-BE49-F238E27FC236}">
                  <a16:creationId xmlns:a16="http://schemas.microsoft.com/office/drawing/2014/main" id="{A233B597-2F48-BC49-9545-0ADC6932180D}"/>
                </a:ext>
              </a:extLst>
            </p:cNvPr>
            <p:cNvGrpSpPr/>
            <p:nvPr/>
          </p:nvGrpSpPr>
          <p:grpSpPr>
            <a:xfrm>
              <a:off x="5040726" y="1462690"/>
              <a:ext cx="2675893" cy="1671654"/>
              <a:chOff x="4708276" y="1399437"/>
              <a:chExt cx="2675893" cy="1671654"/>
            </a:xfrm>
          </p:grpSpPr>
          <p:sp>
            <p:nvSpPr>
              <p:cNvPr id="28" name="Rounded Rectangle">
                <a:extLst>
                  <a:ext uri="{FF2B5EF4-FFF2-40B4-BE49-F238E27FC236}">
                    <a16:creationId xmlns:a16="http://schemas.microsoft.com/office/drawing/2014/main" id="{3E16DAC9-AEB9-8148-9D71-1AF7D5A82B94}"/>
                  </a:ext>
                </a:extLst>
              </p:cNvPr>
              <p:cNvSpPr/>
              <p:nvPr/>
            </p:nvSpPr>
            <p:spPr>
              <a:xfrm>
                <a:off x="4708276" y="1399437"/>
                <a:ext cx="2675893" cy="1671654"/>
              </a:xfrm>
              <a:prstGeom prst="roundRect">
                <a:avLst>
                  <a:gd name="adj" fmla="val 9525"/>
                </a:avLst>
              </a:prstGeom>
              <a:solidFill>
                <a:schemeClr val="bg1"/>
              </a:solidFill>
              <a:ln w="38100">
                <a:solidFill>
                  <a:srgbClr val="4472C4"/>
                </a:solidFill>
                <a:miter/>
              </a:ln>
            </p:spPr>
            <p:txBody>
              <a:bodyPr lIns="45719" rIns="45719" anchor="ctr"/>
              <a:lstStyle/>
              <a:p>
                <a:pPr defTabSz="1218836">
                  <a:defRPr/>
                </a:pPr>
                <a:endParaRPr sz="1600" kern="0">
                  <a:solidFill>
                    <a:prstClr val="black"/>
                  </a:solidFill>
                  <a:latin typeface="Calibri" panose="020F0502020204030204"/>
                </a:endParaRPr>
              </a:p>
            </p:txBody>
          </p:sp>
          <p:sp>
            <p:nvSpPr>
              <p:cNvPr id="29" name="IBM Frameworks…">
                <a:extLst>
                  <a:ext uri="{FF2B5EF4-FFF2-40B4-BE49-F238E27FC236}">
                    <a16:creationId xmlns:a16="http://schemas.microsoft.com/office/drawing/2014/main" id="{35F8F574-897A-0B4E-8428-5FFF37D00B6B}"/>
                  </a:ext>
                </a:extLst>
              </p:cNvPr>
              <p:cNvSpPr txBox="1"/>
              <p:nvPr/>
            </p:nvSpPr>
            <p:spPr>
              <a:xfrm>
                <a:off x="4799954" y="1457919"/>
                <a:ext cx="2547971" cy="42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defTabSz="1218836" fontAlgn="base">
                  <a:lnSpc>
                    <a:spcPct val="90000"/>
                  </a:lnSpc>
                  <a:spcBef>
                    <a:spcPct val="0"/>
                  </a:spcBef>
                  <a:spcAft>
                    <a:spcPct val="0"/>
                  </a:spcAft>
                  <a:defRPr sz="1300"/>
                </a:pPr>
                <a:r>
                  <a:rPr lang="en-US" sz="1733" b="1" kern="0" dirty="0">
                    <a:solidFill>
                      <a:prstClr val="black"/>
                    </a:solidFill>
                    <a:latin typeface="IBM Plex Sans" panose="020B0503050000000000" pitchFamily="34" charset="77"/>
                  </a:rPr>
                  <a:t>IBM Integrated Application Runtimes</a:t>
                </a:r>
              </a:p>
            </p:txBody>
          </p:sp>
          <p:sp>
            <p:nvSpPr>
              <p:cNvPr id="40" name="Rectangle 39">
                <a:extLst>
                  <a:ext uri="{FF2B5EF4-FFF2-40B4-BE49-F238E27FC236}">
                    <a16:creationId xmlns:a16="http://schemas.microsoft.com/office/drawing/2014/main" id="{2E4026D8-E345-8A49-9D6F-5516C1BF3B05}"/>
                  </a:ext>
                </a:extLst>
              </p:cNvPr>
              <p:cNvSpPr/>
              <p:nvPr/>
            </p:nvSpPr>
            <p:spPr>
              <a:xfrm>
                <a:off x="4837034" y="1884719"/>
                <a:ext cx="1583811" cy="1107996"/>
              </a:xfrm>
              <a:prstGeom prst="rect">
                <a:avLst/>
              </a:prstGeom>
              <a:ln>
                <a:noFill/>
              </a:ln>
            </p:spPr>
            <p:txBody>
              <a:bodyPr wrap="square" lIns="0" tIns="0" rIns="0" bIns="0" rtlCol="0" anchor="t">
                <a:spAutoFit/>
              </a:bodyPr>
              <a:lstStyle/>
              <a:p>
                <a:pPr defTabSz="1219170">
                  <a:defRPr/>
                </a:pPr>
                <a:r>
                  <a:rPr lang="en-US" sz="1600" dirty="0">
                    <a:solidFill>
                      <a:srgbClr val="000000"/>
                    </a:solidFill>
                    <a:latin typeface="IBM Plex Sans Condensed" panose="020B0506050203000203" pitchFamily="34" charset="77"/>
                    <a:cs typeface="Arial"/>
                  </a:rPr>
                  <a:t>Java:</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WebSphere</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Liberty</a:t>
                </a:r>
              </a:p>
              <a:p>
                <a:pPr marL="228594" indent="-228594" defTabSz="1219170">
                  <a:buFont typeface="Arial" panose="020B0604020202020204" pitchFamily="34" charset="0"/>
                  <a:buChar char="•"/>
                  <a:defRPr/>
                </a:pPr>
                <a:r>
                  <a:rPr lang="en-US" sz="1600" dirty="0" err="1">
                    <a:solidFill>
                      <a:srgbClr val="000000"/>
                    </a:solidFill>
                    <a:latin typeface="IBM Plex Sans Condensed" panose="020B0506050203000203" pitchFamily="34" charset="77"/>
                    <a:cs typeface="Arial"/>
                  </a:rPr>
                  <a:t>MicroProfile</a:t>
                </a:r>
                <a:endParaRPr lang="en-US" sz="1600" dirty="0">
                  <a:solidFill>
                    <a:srgbClr val="000000"/>
                  </a:solidFill>
                  <a:latin typeface="IBM Plex Sans Condensed" panose="020B0506050203000203" pitchFamily="34" charset="77"/>
                  <a:cs typeface="Arial"/>
                </a:endParaRP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Jakarta EE</a:t>
                </a:r>
              </a:p>
              <a:p>
                <a:pPr marL="228594" indent="-228594" defTabSz="1219170">
                  <a:buFont typeface="Arial" panose="020B0604020202020204" pitchFamily="34" charset="0"/>
                  <a:buChar char="•"/>
                  <a:defRPr/>
                </a:pPr>
                <a:r>
                  <a:rPr lang="en-US" sz="1600" dirty="0">
                    <a:solidFill>
                      <a:srgbClr val="000000"/>
                    </a:solidFill>
                    <a:latin typeface="IBM Plex Sans Condensed" panose="020B0506050203000203" pitchFamily="34" charset="77"/>
                    <a:cs typeface="Arial"/>
                  </a:rPr>
                  <a:t>OpenJ9</a:t>
                </a:r>
              </a:p>
            </p:txBody>
          </p:sp>
          <p:pic>
            <p:nvPicPr>
              <p:cNvPr id="56" name="Picture 55">
                <a:extLst>
                  <a:ext uri="{FF2B5EF4-FFF2-40B4-BE49-F238E27FC236}">
                    <a16:creationId xmlns:a16="http://schemas.microsoft.com/office/drawing/2014/main" id="{F014D7DC-630F-2244-A0BE-40E723F6A64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318374" y="1955376"/>
                <a:ext cx="863739" cy="633063"/>
              </a:xfrm>
              <a:prstGeom prst="rect">
                <a:avLst/>
              </a:prstGeom>
            </p:spPr>
          </p:pic>
        </p:grpSp>
        <p:sp>
          <p:nvSpPr>
            <p:cNvPr id="27" name="Rounded Rectangle">
              <a:extLst>
                <a:ext uri="{FF2B5EF4-FFF2-40B4-BE49-F238E27FC236}">
                  <a16:creationId xmlns:a16="http://schemas.microsoft.com/office/drawing/2014/main" id="{B1EE340E-9CAD-7343-84BC-05BE8EB780B4}"/>
                </a:ext>
              </a:extLst>
            </p:cNvPr>
            <p:cNvSpPr/>
            <p:nvPr/>
          </p:nvSpPr>
          <p:spPr>
            <a:xfrm>
              <a:off x="5023535" y="3605060"/>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Transformation Advisor</a:t>
              </a:r>
            </a:p>
          </p:txBody>
        </p:sp>
        <p:sp>
          <p:nvSpPr>
            <p:cNvPr id="30" name="Rounded Rectangle">
              <a:extLst>
                <a:ext uri="{FF2B5EF4-FFF2-40B4-BE49-F238E27FC236}">
                  <a16:creationId xmlns:a16="http://schemas.microsoft.com/office/drawing/2014/main" id="{10A5AF09-652B-6440-ADD6-9C81F0EC109C}"/>
                </a:ext>
              </a:extLst>
            </p:cNvPr>
            <p:cNvSpPr/>
            <p:nvPr/>
          </p:nvSpPr>
          <p:spPr>
            <a:xfrm>
              <a:off x="5039398" y="3998601"/>
              <a:ext cx="2693084" cy="335463"/>
            </a:xfrm>
            <a:prstGeom prst="roundRect">
              <a:avLst>
                <a:gd name="adj" fmla="val 19304"/>
              </a:avLst>
            </a:prstGeom>
            <a:solidFill>
              <a:schemeClr val="bg1"/>
            </a:solidFill>
            <a:ln w="38100">
              <a:solidFill>
                <a:srgbClr val="4472C4"/>
              </a:solidFill>
              <a:miter/>
            </a:ln>
          </p:spPr>
          <p:txBody>
            <a:bodyPr lIns="45719" rIns="45719" anchor="ctr"/>
            <a:lstStyle/>
            <a:p>
              <a:pPr algn="ctr" defTabSz="1218836">
                <a:defRPr/>
              </a:pPr>
              <a:r>
                <a:rPr lang="en-US" sz="1600" b="1" kern="0" dirty="0">
                  <a:solidFill>
                    <a:prstClr val="black"/>
                  </a:solidFill>
                  <a:latin typeface="IBM Plex Sans" panose="020B0503050000000000" pitchFamily="34" charset="77"/>
                </a:rPr>
                <a:t>Mono2Micro</a:t>
              </a:r>
            </a:p>
          </p:txBody>
        </p:sp>
      </p:grpSp>
    </p:spTree>
    <p:extLst>
      <p:ext uri="{BB962C8B-B14F-4D97-AF65-F5344CB8AC3E}">
        <p14:creationId xmlns:p14="http://schemas.microsoft.com/office/powerpoint/2010/main" val="2088804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Wrap-up</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7918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fontScale="70000" lnSpcReduction="20000"/>
          </a:bodyPr>
          <a:lstStyle/>
          <a:p>
            <a:r>
              <a:rPr lang="en-US" dirty="0">
                <a:hlinkClick r:id="rId3"/>
              </a:rPr>
              <a:t>Open Liberty </a:t>
            </a:r>
            <a:r>
              <a:rPr lang="en-US" dirty="0">
                <a:hlinkClick r:id="rId4"/>
              </a:rPr>
              <a:t>Masterclass</a:t>
            </a:r>
            <a:endParaRPr lang="en-US" dirty="0"/>
          </a:p>
          <a:p>
            <a:pPr lvl="1"/>
            <a:r>
              <a:rPr lang="en-US" dirty="0">
                <a:hlinkClick r:id="rId5"/>
              </a:rPr>
              <a:t>Table of Contents</a:t>
            </a:r>
            <a:endParaRPr lang="en-US" dirty="0"/>
          </a:p>
          <a:p>
            <a:pPr lvl="1"/>
            <a:r>
              <a:rPr lang="en-US" dirty="0">
                <a:hlinkClick r:id="rId6"/>
              </a:rPr>
              <a:t>Before you </a:t>
            </a:r>
            <a:r>
              <a:rPr lang="en-US" dirty="0">
                <a:hlinkClick r:id="rId7"/>
              </a:rPr>
              <a:t>begin</a:t>
            </a:r>
            <a:endParaRPr lang="en-US" dirty="0"/>
          </a:p>
          <a:p>
            <a:pPr lvl="2"/>
            <a:r>
              <a:rPr lang="en-US" dirty="0">
                <a:hlinkClick r:id="rId8"/>
              </a:rPr>
              <a:t>Install Pre-requisites</a:t>
            </a:r>
            <a:endParaRPr lang="en-US" dirty="0"/>
          </a:p>
          <a:p>
            <a:pPr lvl="2"/>
            <a:r>
              <a:rPr lang="en-US" dirty="0">
                <a:hlinkClick r:id="rId9"/>
              </a:rPr>
              <a:t>Prime Maven and Docker Caches</a:t>
            </a:r>
            <a:endParaRPr lang="en-US" dirty="0"/>
          </a:p>
          <a:p>
            <a:pPr lvl="1"/>
            <a:r>
              <a:rPr lang="en-US" dirty="0">
                <a:hlinkClick r:id="rId10"/>
              </a:rPr>
              <a:t>The </a:t>
            </a:r>
            <a:r>
              <a:rPr lang="en-US" dirty="0">
                <a:hlinkClick r:id="rId11"/>
              </a:rPr>
              <a:t>Application</a:t>
            </a:r>
            <a:endParaRPr lang="en-US" dirty="0"/>
          </a:p>
          <a:p>
            <a:pPr lvl="1"/>
            <a:r>
              <a:rPr lang="en-US" dirty="0">
                <a:hlinkClick r:id="rId12"/>
              </a:rPr>
              <a:t>Module 1: </a:t>
            </a:r>
            <a:r>
              <a:rPr lang="en-US" dirty="0">
                <a:hlinkClick r:id="rId13"/>
              </a:rPr>
              <a:t>Build</a:t>
            </a:r>
            <a:endParaRPr lang="en-US" dirty="0"/>
          </a:p>
          <a:p>
            <a:pPr lvl="1"/>
            <a:r>
              <a:rPr lang="en-US" dirty="0">
                <a:hlinkClick r:id="rId14"/>
              </a:rPr>
              <a:t>Module 2: Dev </a:t>
            </a:r>
            <a:r>
              <a:rPr lang="en-US" dirty="0">
                <a:hlinkClick r:id="rId15"/>
              </a:rPr>
              <a:t>Mode</a:t>
            </a:r>
            <a:endParaRPr lang="en-US" dirty="0"/>
          </a:p>
          <a:p>
            <a:pPr lvl="1"/>
            <a:r>
              <a:rPr lang="en-US" dirty="0">
                <a:hlinkClick r:id="rId16"/>
              </a:rPr>
              <a:t>Module 3: Application </a:t>
            </a:r>
            <a:r>
              <a:rPr lang="en-US" dirty="0">
                <a:hlinkClick r:id="rId17"/>
              </a:rPr>
              <a:t>APIs</a:t>
            </a:r>
            <a:endParaRPr lang="en-US" dirty="0"/>
          </a:p>
          <a:p>
            <a:pPr lvl="1"/>
            <a:r>
              <a:rPr lang="en-US" dirty="0">
                <a:hlinkClick r:id="rId18"/>
              </a:rPr>
              <a:t>Module 4: Server </a:t>
            </a:r>
            <a:r>
              <a:rPr lang="en-US" dirty="0">
                <a:hlinkClick r:id="rId19"/>
              </a:rPr>
              <a:t>Configuration</a:t>
            </a:r>
            <a:endParaRPr lang="en-US" dirty="0"/>
          </a:p>
          <a:p>
            <a:pPr lvl="1"/>
            <a:r>
              <a:rPr lang="en-US" dirty="0">
                <a:hlinkClick r:id="rId20"/>
              </a:rPr>
              <a:t>Module 5: Externalizing Configuration</a:t>
            </a:r>
            <a:endParaRPr lang="en-US" dirty="0"/>
          </a:p>
          <a:p>
            <a:pPr lvl="1"/>
            <a:r>
              <a:rPr lang="en-US" dirty="0">
                <a:hlinkClick r:id="rId21"/>
              </a:rPr>
              <a:t>Module 6: Integration Testing</a:t>
            </a:r>
            <a:endParaRPr lang="en-US" dirty="0"/>
          </a:p>
          <a:p>
            <a:pPr lvl="1"/>
            <a:r>
              <a:rPr lang="en-US" dirty="0">
                <a:hlinkClick r:id="rId22"/>
              </a:rPr>
              <a:t>Module 7: </a:t>
            </a:r>
            <a:r>
              <a:rPr lang="en-US" dirty="0">
                <a:hlinkClick r:id="rId23"/>
              </a:rPr>
              <a:t>Docker</a:t>
            </a:r>
            <a:endParaRPr lang="en-US" dirty="0"/>
          </a:p>
          <a:p>
            <a:pPr lvl="2"/>
            <a:r>
              <a:rPr lang="en-US" dirty="0">
                <a:hlinkClick r:id="rId24"/>
              </a:rPr>
              <a:t>Overriding Dev Server Configuration</a:t>
            </a:r>
            <a:endParaRPr lang="en-US" dirty="0"/>
          </a:p>
          <a:p>
            <a:pPr lvl="1"/>
            <a:r>
              <a:rPr lang="en-US" dirty="0">
                <a:hlinkClick r:id="rId25"/>
              </a:rPr>
              <a:t>Module 8: Support Licensing</a:t>
            </a:r>
            <a:endParaRPr lang="en-US" dirty="0"/>
          </a:p>
          <a:p>
            <a:pPr lvl="1"/>
            <a:r>
              <a:rPr lang="en-US" dirty="0">
                <a:hlinkClick r:id="rId26"/>
              </a:rPr>
              <a:t>Conclusion</a:t>
            </a:r>
            <a:endParaRPr lang="en-US" dirty="0"/>
          </a:p>
          <a:p>
            <a:endParaRPr lang="en-US" dirty="0"/>
          </a:p>
        </p:txBody>
      </p:sp>
    </p:spTree>
    <p:extLst>
      <p:ext uri="{BB962C8B-B14F-4D97-AF65-F5344CB8AC3E}">
        <p14:creationId xmlns:p14="http://schemas.microsoft.com/office/powerpoint/2010/main" val="3393954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4E5E1-BC34-294D-940B-269A4CE2343D}"/>
              </a:ext>
            </a:extLst>
          </p:cNvPr>
          <p:cNvPicPr>
            <a:picLocks noChangeAspect="1"/>
          </p:cNvPicPr>
          <p:nvPr/>
        </p:nvPicPr>
        <p:blipFill>
          <a:blip r:embed="rId3"/>
          <a:stretch>
            <a:fillRect/>
          </a:stretch>
        </p:blipFill>
        <p:spPr>
          <a:xfrm>
            <a:off x="0" y="60960"/>
            <a:ext cx="12192000" cy="274320"/>
          </a:xfrm>
          <a:prstGeom prst="rect">
            <a:avLst/>
          </a:prstGeom>
        </p:spPr>
      </p:pic>
      <p:sp>
        <p:nvSpPr>
          <p:cNvPr id="5" name="Rectangle 4">
            <a:extLst>
              <a:ext uri="{FF2B5EF4-FFF2-40B4-BE49-F238E27FC236}">
                <a16:creationId xmlns:a16="http://schemas.microsoft.com/office/drawing/2014/main" id="{BC43D94A-BCD1-7040-8D2C-FF08272CED35}"/>
              </a:ext>
            </a:extLst>
          </p:cNvPr>
          <p:cNvSpPr/>
          <p:nvPr/>
        </p:nvSpPr>
        <p:spPr>
          <a:xfrm>
            <a:off x="8997950" y="114300"/>
            <a:ext cx="2651125" cy="1746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97BA58-CD84-674F-BAB6-84A08516048A}"/>
              </a:ext>
            </a:extLst>
          </p:cNvPr>
          <p:cNvCxnSpPr/>
          <p:nvPr/>
        </p:nvCxnSpPr>
        <p:spPr>
          <a:xfrm>
            <a:off x="10233025" y="63500"/>
            <a:ext cx="784225" cy="0"/>
          </a:xfrm>
          <a:prstGeom prst="line">
            <a:avLst/>
          </a:prstGeom>
          <a:ln w="9525">
            <a:solidFill>
              <a:srgbClr val="DEE1E6"/>
            </a:solidFill>
          </a:ln>
          <a:effectLst/>
        </p:spPr>
        <p:style>
          <a:lnRef idx="2">
            <a:schemeClr val="accent1"/>
          </a:lnRef>
          <a:fillRef idx="0">
            <a:schemeClr val="accent1"/>
          </a:fillRef>
          <a:effectRef idx="1">
            <a:schemeClr val="accent1"/>
          </a:effectRef>
          <a:fontRef idx="minor">
            <a:schemeClr val="tx1"/>
          </a:fontRef>
        </p:style>
      </p:cxnSp>
      <p:pic>
        <p:nvPicPr>
          <p:cNvPr id="3" name="Picture 2" descr="Graphical user interface, application, Teams&#10;&#10;Description automatically generated">
            <a:extLst>
              <a:ext uri="{FF2B5EF4-FFF2-40B4-BE49-F238E27FC236}">
                <a16:creationId xmlns:a16="http://schemas.microsoft.com/office/drawing/2014/main" id="{3D386014-63D8-7A4E-8D5B-E618B6789F41}"/>
              </a:ext>
            </a:extLst>
          </p:cNvPr>
          <p:cNvPicPr>
            <a:picLocks noChangeAspect="1"/>
          </p:cNvPicPr>
          <p:nvPr/>
        </p:nvPicPr>
        <p:blipFill>
          <a:blip r:embed="rId4"/>
          <a:stretch>
            <a:fillRect/>
          </a:stretch>
        </p:blipFill>
        <p:spPr>
          <a:xfrm>
            <a:off x="-91440" y="386079"/>
            <a:ext cx="12374880" cy="7115556"/>
          </a:xfrm>
          <a:prstGeom prst="rect">
            <a:avLst/>
          </a:prstGeom>
        </p:spPr>
      </p:pic>
    </p:spTree>
    <p:extLst>
      <p:ext uri="{BB962C8B-B14F-4D97-AF65-F5344CB8AC3E}">
        <p14:creationId xmlns:p14="http://schemas.microsoft.com/office/powerpoint/2010/main" val="3065597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28C063-432C-344E-BFA1-7401A92E3E59}"/>
              </a:ext>
            </a:extLst>
          </p:cNvPr>
          <p:cNvSpPr>
            <a:spLocks noGrp="1"/>
          </p:cNvSpPr>
          <p:nvPr>
            <p:ph type="sldNum" sz="quarter" idx="10"/>
          </p:nvPr>
        </p:nvSpPr>
        <p:spPr/>
        <p:txBody>
          <a:bodyPr/>
          <a:lstStyle/>
          <a:p>
            <a:fld id="{D0BE6F14-FF48-0F4F-A8AA-2E3F25371E4A}" type="slidenum">
              <a:rPr lang="en-US" smtClean="0"/>
              <a:pPr/>
              <a:t>49</a:t>
            </a:fld>
            <a:endParaRPr lang="en-US" dirty="0"/>
          </a:p>
        </p:txBody>
      </p:sp>
      <p:sp>
        <p:nvSpPr>
          <p:cNvPr id="3" name="Footer Placeholder 2">
            <a:extLst>
              <a:ext uri="{FF2B5EF4-FFF2-40B4-BE49-F238E27FC236}">
                <a16:creationId xmlns:a16="http://schemas.microsoft.com/office/drawing/2014/main" id="{8735F669-358C-0A49-B966-5AFC7BB1403A}"/>
              </a:ext>
            </a:extLst>
          </p:cNvPr>
          <p:cNvSpPr>
            <a:spLocks noGrp="1"/>
          </p:cNvSpPr>
          <p:nvPr>
            <p:ph type="ftr" sz="quarter" idx="11"/>
          </p:nvPr>
        </p:nvSpPr>
        <p:spPr/>
        <p:txBody>
          <a:bodyPr/>
          <a:lstStyle/>
          <a:p>
            <a:r>
              <a:rPr lang="de-DE" dirty="0"/>
              <a:t>IBM Think 2021 / © 2021 IBM Corporation</a:t>
            </a:r>
            <a:endParaRPr lang="en-US" dirty="0"/>
          </a:p>
        </p:txBody>
      </p:sp>
    </p:spTree>
    <p:extLst>
      <p:ext uri="{BB962C8B-B14F-4D97-AF65-F5344CB8AC3E}">
        <p14:creationId xmlns:p14="http://schemas.microsoft.com/office/powerpoint/2010/main" val="117615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a:xfrm>
            <a:off x="609600" y="274639"/>
            <a:ext cx="10972800" cy="1143000"/>
          </a:xfrm>
        </p:spPr>
        <p:txBody>
          <a:bodyPr anchor="ctr">
            <a:normAutofit/>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sz="half" idx="1"/>
          </p:nvPr>
        </p:nvSpPr>
        <p:spPr>
          <a:xfrm>
            <a:off x="609600" y="1600201"/>
            <a:ext cx="3631096" cy="4525963"/>
          </a:xfrm>
        </p:spPr>
        <p:txBody>
          <a:bodyPr>
            <a:normAutofit/>
          </a:bodyPr>
          <a:lstStyle/>
          <a:p>
            <a:pPr marL="0" indent="0">
              <a:buNone/>
            </a:pPr>
            <a:r>
              <a:rPr lang="en-US" dirty="0"/>
              <a:t>Online exercises: </a:t>
            </a:r>
            <a:r>
              <a:rPr lang="en-US" dirty="0">
                <a:hlinkClick r:id="rId2"/>
              </a:rPr>
              <a:t>https://ibm.biz/LibertyMasterclass</a:t>
            </a:r>
            <a:endParaRPr lang="en-US" dirty="0"/>
          </a:p>
          <a:p>
            <a:pPr marL="0" indent="0">
              <a:buNone/>
            </a:pPr>
            <a:endParaRPr lang="en-US" dirty="0"/>
          </a:p>
          <a:p>
            <a:pPr marL="0" indent="0">
              <a:buNone/>
            </a:pPr>
            <a:r>
              <a:rPr lang="en-US" dirty="0"/>
              <a:t>Hosted environment with an editor and a terminal that you can try online through your browser</a:t>
            </a:r>
          </a:p>
          <a:p>
            <a:pPr marL="0" indent="0">
              <a:buNone/>
            </a:pPr>
            <a:endParaRPr lang="en-US" dirty="0"/>
          </a:p>
          <a:p>
            <a:endParaRPr lang="en-US" dirty="0"/>
          </a:p>
        </p:txBody>
      </p:sp>
      <p:pic>
        <p:nvPicPr>
          <p:cNvPr id="3" name="Picture 2" descr="Graphical user interface, application, Teams&#10;&#10;Description automatically generated">
            <a:extLst>
              <a:ext uri="{FF2B5EF4-FFF2-40B4-BE49-F238E27FC236}">
                <a16:creationId xmlns:a16="http://schemas.microsoft.com/office/drawing/2014/main" id="{ECCC7C20-E51F-544F-8548-D39346B3554B}"/>
              </a:ext>
            </a:extLst>
          </p:cNvPr>
          <p:cNvPicPr>
            <a:picLocks noChangeAspect="1"/>
          </p:cNvPicPr>
          <p:nvPr/>
        </p:nvPicPr>
        <p:blipFill>
          <a:blip r:embed="rId3"/>
          <a:stretch>
            <a:fillRect/>
          </a:stretch>
        </p:blipFill>
        <p:spPr>
          <a:xfrm>
            <a:off x="5181600" y="2009617"/>
            <a:ext cx="6400800" cy="3707130"/>
          </a:xfrm>
          <a:prstGeom prst="rect">
            <a:avLst/>
          </a:prstGeom>
          <a:noFill/>
        </p:spPr>
      </p:pic>
    </p:spTree>
    <p:extLst>
      <p:ext uri="{BB962C8B-B14F-4D97-AF65-F5344CB8AC3E}">
        <p14:creationId xmlns:p14="http://schemas.microsoft.com/office/powerpoint/2010/main" val="281416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6AEE2E-A9B3-3B4E-B85C-4A00A4AEC0C6}"/>
              </a:ext>
            </a:extLst>
          </p:cNvPr>
          <p:cNvSpPr>
            <a:spLocks noGrp="1"/>
          </p:cNvSpPr>
          <p:nvPr>
            <p:ph type="title"/>
          </p:nvPr>
        </p:nvSpPr>
        <p:spPr/>
        <p:txBody>
          <a:bodyPr/>
          <a:lstStyle/>
          <a:p>
            <a:r>
              <a:rPr lang="en-US" dirty="0"/>
              <a:t>Ready to get your hands dirty?</a:t>
            </a:r>
          </a:p>
        </p:txBody>
      </p:sp>
      <p:sp>
        <p:nvSpPr>
          <p:cNvPr id="5" name="Content Placeholder 4">
            <a:extLst>
              <a:ext uri="{FF2B5EF4-FFF2-40B4-BE49-F238E27FC236}">
                <a16:creationId xmlns:a16="http://schemas.microsoft.com/office/drawing/2014/main" id="{87EEBFE1-C6E8-104B-884F-1179A6A55DBB}"/>
              </a:ext>
            </a:extLst>
          </p:cNvPr>
          <p:cNvSpPr>
            <a:spLocks noGrp="1"/>
          </p:cNvSpPr>
          <p:nvPr>
            <p:ph idx="1"/>
          </p:nvPr>
        </p:nvSpPr>
        <p:spPr/>
        <p:txBody>
          <a:bodyPr>
            <a:normAutofit/>
          </a:bodyPr>
          <a:lstStyle/>
          <a:p>
            <a:pPr marL="0" indent="0">
              <a:buNone/>
            </a:pPr>
            <a:r>
              <a:rPr lang="en-US" dirty="0"/>
              <a:t>The Masterclass is </a:t>
            </a:r>
            <a:r>
              <a:rPr lang="en-US" i="1" dirty="0"/>
              <a:t>open sourced</a:t>
            </a:r>
            <a:r>
              <a:rPr lang="en-US" dirty="0"/>
              <a:t> at: </a:t>
            </a:r>
            <a:r>
              <a:rPr lang="en-US" dirty="0">
                <a:hlinkClick r:id="rId2"/>
              </a:rPr>
              <a:t>https://github.com/OpenLiberty/open-liberty-masterclass</a:t>
            </a:r>
            <a:endParaRPr lang="en-US" dirty="0"/>
          </a:p>
          <a:p>
            <a:pPr marL="0" indent="0">
              <a:buNone/>
            </a:pPr>
            <a:endParaRPr lang="en-US" dirty="0"/>
          </a:p>
          <a:p>
            <a:pPr marL="0" indent="0">
              <a:buNone/>
            </a:pPr>
            <a:r>
              <a:rPr lang="en-US" dirty="0"/>
              <a:t>Follow the instructions in the ”Before you begin” section of the </a:t>
            </a:r>
            <a:r>
              <a:rPr lang="en-US" dirty="0" err="1"/>
              <a:t>README.md</a:t>
            </a:r>
            <a:r>
              <a:rPr lang="en-US" dirty="0"/>
              <a:t> to:</a:t>
            </a:r>
          </a:p>
          <a:p>
            <a:r>
              <a:rPr lang="en-US" dirty="0"/>
              <a:t>	Install Pre-requisites</a:t>
            </a:r>
          </a:p>
          <a:p>
            <a:r>
              <a:rPr lang="en-US" dirty="0"/>
              <a:t>	Prime Maven and Docker Caches</a:t>
            </a:r>
          </a:p>
          <a:p>
            <a:endParaRPr lang="en-US" dirty="0"/>
          </a:p>
          <a:p>
            <a:endParaRPr lang="en-US" dirty="0"/>
          </a:p>
        </p:txBody>
      </p:sp>
    </p:spTree>
    <p:extLst>
      <p:ext uri="{BB962C8B-B14F-4D97-AF65-F5344CB8AC3E}">
        <p14:creationId xmlns:p14="http://schemas.microsoft.com/office/powerpoint/2010/main" val="177850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7B13-F57B-B541-B474-3D90934045FA}"/>
              </a:ext>
            </a:extLst>
          </p:cNvPr>
          <p:cNvSpPr>
            <a:spLocks noGrp="1"/>
          </p:cNvSpPr>
          <p:nvPr>
            <p:ph type="title"/>
          </p:nvPr>
        </p:nvSpPr>
        <p:spPr/>
        <p:txBody>
          <a:bodyPr/>
          <a:lstStyle/>
          <a:p>
            <a:r>
              <a:rPr lang="en-US" dirty="0" err="1"/>
              <a:t>Mastersclass</a:t>
            </a:r>
            <a:r>
              <a:rPr lang="en-US" dirty="0"/>
              <a:t> hands-on content</a:t>
            </a:r>
          </a:p>
        </p:txBody>
      </p:sp>
      <p:sp>
        <p:nvSpPr>
          <p:cNvPr id="3" name="Content Placeholder 2">
            <a:extLst>
              <a:ext uri="{FF2B5EF4-FFF2-40B4-BE49-F238E27FC236}">
                <a16:creationId xmlns:a16="http://schemas.microsoft.com/office/drawing/2014/main" id="{9A881480-595A-214A-9B19-A261C84A6C2C}"/>
              </a:ext>
            </a:extLst>
          </p:cNvPr>
          <p:cNvSpPr>
            <a:spLocks noGrp="1"/>
          </p:cNvSpPr>
          <p:nvPr>
            <p:ph idx="1"/>
          </p:nvPr>
        </p:nvSpPr>
        <p:spPr/>
        <p:txBody>
          <a:bodyPr>
            <a:normAutofit/>
          </a:bodyPr>
          <a:lstStyle/>
          <a:p>
            <a:pPr>
              <a:lnSpc>
                <a:spcPct val="45000"/>
              </a:lnSpc>
              <a:spcAft>
                <a:spcPts val="600"/>
              </a:spcAft>
            </a:pPr>
            <a:r>
              <a:rPr lang="en-GB" sz="2000" dirty="0">
                <a:hlinkClick r:id="rId3"/>
              </a:rPr>
              <a:t>The Application</a:t>
            </a:r>
            <a:endParaRPr lang="en-GB" sz="2000" dirty="0"/>
          </a:p>
          <a:p>
            <a:pPr>
              <a:lnSpc>
                <a:spcPct val="45000"/>
              </a:lnSpc>
              <a:spcAft>
                <a:spcPts val="600"/>
              </a:spcAft>
            </a:pPr>
            <a:r>
              <a:rPr lang="en-GB" sz="2000" dirty="0">
                <a:hlinkClick r:id="rId4"/>
              </a:rPr>
              <a:t>Module 1: Build</a:t>
            </a:r>
            <a:endParaRPr lang="en-GB" sz="2000" dirty="0"/>
          </a:p>
          <a:p>
            <a:pPr>
              <a:lnSpc>
                <a:spcPct val="45000"/>
              </a:lnSpc>
              <a:spcAft>
                <a:spcPts val="600"/>
              </a:spcAft>
            </a:pPr>
            <a:r>
              <a:rPr lang="en-GB" sz="2000" dirty="0">
                <a:hlinkClick r:id="rId5"/>
              </a:rPr>
              <a:t>Module 2: Dev Mode</a:t>
            </a:r>
            <a:endParaRPr lang="en-GB" sz="2000" dirty="0"/>
          </a:p>
          <a:p>
            <a:pPr>
              <a:lnSpc>
                <a:spcPct val="45000"/>
              </a:lnSpc>
              <a:spcAft>
                <a:spcPts val="600"/>
              </a:spcAft>
            </a:pPr>
            <a:r>
              <a:rPr lang="en-GB" sz="2000" dirty="0">
                <a:hlinkClick r:id="rId6"/>
              </a:rPr>
              <a:t>Module 3: Application APIs</a:t>
            </a:r>
            <a:endParaRPr lang="en-GB" sz="2000" dirty="0"/>
          </a:p>
          <a:p>
            <a:pPr>
              <a:lnSpc>
                <a:spcPct val="45000"/>
              </a:lnSpc>
              <a:spcAft>
                <a:spcPts val="600"/>
              </a:spcAft>
            </a:pPr>
            <a:r>
              <a:rPr lang="en-GB" sz="2000" dirty="0">
                <a:hlinkClick r:id="rId7"/>
              </a:rPr>
              <a:t>Module 4: Server Configuration</a:t>
            </a:r>
            <a:endParaRPr lang="en-GB" sz="2000" dirty="0"/>
          </a:p>
          <a:p>
            <a:pPr>
              <a:lnSpc>
                <a:spcPct val="45000"/>
              </a:lnSpc>
              <a:spcAft>
                <a:spcPts val="600"/>
              </a:spcAft>
            </a:pPr>
            <a:r>
              <a:rPr lang="en-GB" sz="2000" dirty="0">
                <a:hlinkClick r:id="rId8"/>
              </a:rPr>
              <a:t>Module 5: Externalizing Configuration</a:t>
            </a:r>
            <a:endParaRPr lang="en-GB" sz="2000" dirty="0"/>
          </a:p>
          <a:p>
            <a:pPr>
              <a:lnSpc>
                <a:spcPct val="45000"/>
              </a:lnSpc>
              <a:spcAft>
                <a:spcPts val="600"/>
              </a:spcAft>
            </a:pPr>
            <a:r>
              <a:rPr lang="en-GB" sz="2000" dirty="0">
                <a:hlinkClick r:id="rId9"/>
              </a:rPr>
              <a:t>Module 6: Integration Testing</a:t>
            </a:r>
            <a:endParaRPr lang="en-GB" sz="2000" dirty="0"/>
          </a:p>
          <a:p>
            <a:pPr>
              <a:lnSpc>
                <a:spcPct val="45000"/>
              </a:lnSpc>
              <a:spcAft>
                <a:spcPts val="600"/>
              </a:spcAft>
            </a:pPr>
            <a:r>
              <a:rPr lang="en-GB" sz="2000" dirty="0">
                <a:hlinkClick r:id="rId10"/>
              </a:rPr>
              <a:t>Module 7: Docker</a:t>
            </a:r>
            <a:endParaRPr lang="en-GB" sz="2000" dirty="0"/>
          </a:p>
          <a:p>
            <a:pPr lvl="1">
              <a:lnSpc>
                <a:spcPct val="45000"/>
              </a:lnSpc>
              <a:spcAft>
                <a:spcPts val="600"/>
              </a:spcAft>
            </a:pPr>
            <a:r>
              <a:rPr lang="en-GB" sz="2000" dirty="0">
                <a:hlinkClick r:id="rId11"/>
              </a:rPr>
              <a:t>Overriding Dev Server Configuration</a:t>
            </a:r>
            <a:endParaRPr lang="en-GB" sz="2000" dirty="0"/>
          </a:p>
          <a:p>
            <a:pPr>
              <a:lnSpc>
                <a:spcPct val="45000"/>
              </a:lnSpc>
              <a:spcAft>
                <a:spcPts val="600"/>
              </a:spcAft>
            </a:pPr>
            <a:r>
              <a:rPr lang="en-GB" sz="2000" dirty="0">
                <a:hlinkClick r:id="rId12"/>
              </a:rPr>
              <a:t>Module 8: Testing in Containers</a:t>
            </a:r>
            <a:endParaRPr lang="en-GB" sz="2000" dirty="0"/>
          </a:p>
          <a:p>
            <a:pPr>
              <a:lnSpc>
                <a:spcPct val="45000"/>
              </a:lnSpc>
              <a:spcAft>
                <a:spcPts val="600"/>
              </a:spcAft>
            </a:pPr>
            <a:r>
              <a:rPr lang="en-GB" sz="2000" dirty="0">
                <a:hlinkClick r:id="rId13"/>
              </a:rPr>
              <a:t>Module 9: Support Licensing</a:t>
            </a:r>
            <a:endParaRPr lang="en-GB" sz="2000" dirty="0"/>
          </a:p>
          <a:p>
            <a:pPr>
              <a:lnSpc>
                <a:spcPct val="45000"/>
              </a:lnSpc>
              <a:spcAft>
                <a:spcPts val="600"/>
              </a:spcAft>
            </a:pPr>
            <a:r>
              <a:rPr lang="en-GB" sz="2000" dirty="0">
                <a:hlinkClick r:id="rId14"/>
              </a:rPr>
              <a:t>Conclusion</a:t>
            </a:r>
            <a:endParaRPr lang="en-GB" sz="2000" dirty="0"/>
          </a:p>
          <a:p>
            <a:pPr>
              <a:lnSpc>
                <a:spcPct val="45000"/>
              </a:lnSpc>
              <a:spcAft>
                <a:spcPts val="600"/>
              </a:spcAft>
            </a:pPr>
            <a:endParaRPr lang="en-US" sz="2000" dirty="0"/>
          </a:p>
        </p:txBody>
      </p:sp>
    </p:spTree>
    <p:extLst>
      <p:ext uri="{BB962C8B-B14F-4D97-AF65-F5344CB8AC3E}">
        <p14:creationId xmlns:p14="http://schemas.microsoft.com/office/powerpoint/2010/main" val="387873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384F-4789-6944-903C-DBD9D867A1F9}"/>
              </a:ext>
            </a:extLst>
          </p:cNvPr>
          <p:cNvSpPr>
            <a:spLocks noGrp="1"/>
          </p:cNvSpPr>
          <p:nvPr>
            <p:ph type="ctrTitle"/>
          </p:nvPr>
        </p:nvSpPr>
        <p:spPr/>
        <p:txBody>
          <a:bodyPr/>
          <a:lstStyle/>
          <a:p>
            <a:r>
              <a:rPr lang="en-US" dirty="0"/>
              <a:t>Background</a:t>
            </a:r>
          </a:p>
        </p:txBody>
      </p:sp>
      <p:sp>
        <p:nvSpPr>
          <p:cNvPr id="3" name="Subtitle 2">
            <a:extLst>
              <a:ext uri="{FF2B5EF4-FFF2-40B4-BE49-F238E27FC236}">
                <a16:creationId xmlns:a16="http://schemas.microsoft.com/office/drawing/2014/main" id="{74A48A1D-2C3E-3B4A-A006-DB74BF38C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71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391B-8336-6B48-B3A8-A26AAA0FCC53}"/>
              </a:ext>
            </a:extLst>
          </p:cNvPr>
          <p:cNvSpPr>
            <a:spLocks noGrp="1"/>
          </p:cNvSpPr>
          <p:nvPr>
            <p:ph type="title"/>
          </p:nvPr>
        </p:nvSpPr>
        <p:spPr/>
        <p:txBody>
          <a:bodyPr/>
          <a:lstStyle/>
          <a:p>
            <a:r>
              <a:rPr lang="en-US" dirty="0"/>
              <a:t>6 reasons why Liberty</a:t>
            </a:r>
          </a:p>
        </p:txBody>
      </p:sp>
      <p:sp>
        <p:nvSpPr>
          <p:cNvPr id="3" name="Rectangle 2">
            <a:extLst>
              <a:ext uri="{FF2B5EF4-FFF2-40B4-BE49-F238E27FC236}">
                <a16:creationId xmlns:a16="http://schemas.microsoft.com/office/drawing/2014/main" id="{24DB579B-2A27-274D-B6DD-2CE01CAF9F1D}"/>
              </a:ext>
            </a:extLst>
          </p:cNvPr>
          <p:cNvSpPr/>
          <p:nvPr/>
        </p:nvSpPr>
        <p:spPr>
          <a:xfrm>
            <a:off x="4411963" y="1794568"/>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Just enough runtime</a:t>
            </a:r>
          </a:p>
        </p:txBody>
      </p:sp>
      <p:sp>
        <p:nvSpPr>
          <p:cNvPr id="4" name="Rectangle 3">
            <a:extLst>
              <a:ext uri="{FF2B5EF4-FFF2-40B4-BE49-F238E27FC236}">
                <a16:creationId xmlns:a16="http://schemas.microsoft.com/office/drawing/2014/main" id="{F5BAE658-94A2-6448-B35A-1034DFBA7327}"/>
              </a:ext>
            </a:extLst>
          </p:cNvPr>
          <p:cNvSpPr/>
          <p:nvPr/>
        </p:nvSpPr>
        <p:spPr>
          <a:xfrm>
            <a:off x="4411963" y="2524233"/>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Low operating cost</a:t>
            </a:r>
          </a:p>
        </p:txBody>
      </p:sp>
      <p:sp>
        <p:nvSpPr>
          <p:cNvPr id="5" name="Rectangle 4">
            <a:extLst>
              <a:ext uri="{FF2B5EF4-FFF2-40B4-BE49-F238E27FC236}">
                <a16:creationId xmlns:a16="http://schemas.microsoft.com/office/drawing/2014/main" id="{167EA258-3627-7048-835B-12B38FE6E672}"/>
              </a:ext>
            </a:extLst>
          </p:cNvPr>
          <p:cNvSpPr/>
          <p:nvPr/>
        </p:nvSpPr>
        <p:spPr>
          <a:xfrm>
            <a:off x="4411963" y="3253899"/>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Continuous delivery</a:t>
            </a:r>
          </a:p>
        </p:txBody>
      </p:sp>
      <p:sp>
        <p:nvSpPr>
          <p:cNvPr id="6" name="Rectangle 5">
            <a:extLst>
              <a:ext uri="{FF2B5EF4-FFF2-40B4-BE49-F238E27FC236}">
                <a16:creationId xmlns:a16="http://schemas.microsoft.com/office/drawing/2014/main" id="{F13BC07B-153A-3242-A70B-D23B1DF6504A}"/>
              </a:ext>
            </a:extLst>
          </p:cNvPr>
          <p:cNvSpPr/>
          <p:nvPr/>
        </p:nvSpPr>
        <p:spPr>
          <a:xfrm>
            <a:off x="4397243" y="3905788"/>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Zero migration</a:t>
            </a:r>
          </a:p>
        </p:txBody>
      </p:sp>
      <p:sp>
        <p:nvSpPr>
          <p:cNvPr id="7" name="Rectangle 6">
            <a:extLst>
              <a:ext uri="{FF2B5EF4-FFF2-40B4-BE49-F238E27FC236}">
                <a16:creationId xmlns:a16="http://schemas.microsoft.com/office/drawing/2014/main" id="{DD72DF9A-8F32-2D41-B5C5-55316DCEC0A0}"/>
              </a:ext>
            </a:extLst>
          </p:cNvPr>
          <p:cNvSpPr/>
          <p:nvPr/>
        </p:nvSpPr>
        <p:spPr>
          <a:xfrm>
            <a:off x="4454067" y="4606995"/>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Kubernetes optimized</a:t>
            </a:r>
          </a:p>
        </p:txBody>
      </p:sp>
      <p:sp>
        <p:nvSpPr>
          <p:cNvPr id="8" name="Rectangle 7">
            <a:extLst>
              <a:ext uri="{FF2B5EF4-FFF2-40B4-BE49-F238E27FC236}">
                <a16:creationId xmlns:a16="http://schemas.microsoft.com/office/drawing/2014/main" id="{C49652E5-38D7-064C-8F39-26F7F45FDACC}"/>
              </a:ext>
            </a:extLst>
          </p:cNvPr>
          <p:cNvSpPr/>
          <p:nvPr/>
        </p:nvSpPr>
        <p:spPr>
          <a:xfrm>
            <a:off x="8313980" y="1813157"/>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80% disk and 56% memory saving</a:t>
            </a:r>
            <a:endParaRPr lang="en-US" sz="1867" kern="0" dirty="0">
              <a:solidFill>
                <a:srgbClr val="4C577D"/>
              </a:solidFill>
              <a:latin typeface="Calibri"/>
            </a:endParaRPr>
          </a:p>
        </p:txBody>
      </p:sp>
      <p:sp>
        <p:nvSpPr>
          <p:cNvPr id="9" name="Rectangle 8">
            <a:extLst>
              <a:ext uri="{FF2B5EF4-FFF2-40B4-BE49-F238E27FC236}">
                <a16:creationId xmlns:a16="http://schemas.microsoft.com/office/drawing/2014/main" id="{E8071727-745B-AE4F-AF63-E2266ED670BB}"/>
              </a:ext>
            </a:extLst>
          </p:cNvPr>
          <p:cNvSpPr/>
          <p:nvPr/>
        </p:nvSpPr>
        <p:spPr>
          <a:xfrm>
            <a:off x="8313980" y="2542823"/>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4x increased density over Tomcat &amp; Spring Boot</a:t>
            </a:r>
            <a:endParaRPr lang="en-US" sz="1867" kern="0" dirty="0">
              <a:solidFill>
                <a:srgbClr val="4C577D"/>
              </a:solidFill>
              <a:latin typeface="Calibri"/>
            </a:endParaRPr>
          </a:p>
        </p:txBody>
      </p:sp>
      <p:sp>
        <p:nvSpPr>
          <p:cNvPr id="10" name="Rectangle 9">
            <a:extLst>
              <a:ext uri="{FF2B5EF4-FFF2-40B4-BE49-F238E27FC236}">
                <a16:creationId xmlns:a16="http://schemas.microsoft.com/office/drawing/2014/main" id="{E0AC0EE5-58DC-5645-977E-A4A4AE66676F}"/>
              </a:ext>
            </a:extLst>
          </p:cNvPr>
          <p:cNvSpPr/>
          <p:nvPr/>
        </p:nvSpPr>
        <p:spPr>
          <a:xfrm>
            <a:off x="8313980" y="3272488"/>
            <a:ext cx="3473857"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Zero-effort security fixing &amp; zero technical debt</a:t>
            </a:r>
            <a:endParaRPr lang="en-US" sz="1867" kern="0" dirty="0">
              <a:solidFill>
                <a:srgbClr val="4C577D"/>
              </a:solidFill>
              <a:latin typeface="Calibri"/>
            </a:endParaRPr>
          </a:p>
        </p:txBody>
      </p:sp>
      <p:sp>
        <p:nvSpPr>
          <p:cNvPr id="11" name="Rectangle 10">
            <a:extLst>
              <a:ext uri="{FF2B5EF4-FFF2-40B4-BE49-F238E27FC236}">
                <a16:creationId xmlns:a16="http://schemas.microsoft.com/office/drawing/2014/main" id="{67E185B6-B337-4646-8E08-18E2B57EE864}"/>
              </a:ext>
            </a:extLst>
          </p:cNvPr>
          <p:cNvSpPr/>
          <p:nvPr/>
        </p:nvSpPr>
        <p:spPr>
          <a:xfrm>
            <a:off x="8313979" y="4038719"/>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100% v2v &amp; fixpack migration saving</a:t>
            </a:r>
            <a:endParaRPr lang="en-US" sz="1867" kern="0" dirty="0">
              <a:solidFill>
                <a:srgbClr val="4C577D"/>
              </a:solidFill>
              <a:latin typeface="Calibri"/>
            </a:endParaRPr>
          </a:p>
        </p:txBody>
      </p:sp>
      <p:sp>
        <p:nvSpPr>
          <p:cNvPr id="12" name="Rectangle 11">
            <a:extLst>
              <a:ext uri="{FF2B5EF4-FFF2-40B4-BE49-F238E27FC236}">
                <a16:creationId xmlns:a16="http://schemas.microsoft.com/office/drawing/2014/main" id="{20C520EC-8132-EA41-8006-5BD83F2AC329}"/>
              </a:ext>
            </a:extLst>
          </p:cNvPr>
          <p:cNvSpPr/>
          <p:nvPr/>
        </p:nvSpPr>
        <p:spPr>
          <a:xfrm>
            <a:off x="8375041" y="4697468"/>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sym typeface="Wingdings" pitchFamily="2" charset="2"/>
              </a:rPr>
              <a:t>Self-tuned optimal perf, production-ready, kube-native</a:t>
            </a:r>
            <a:endParaRPr lang="en-US" sz="1867" kern="0" dirty="0">
              <a:solidFill>
                <a:srgbClr val="4C577D"/>
              </a:solidFill>
              <a:latin typeface="Calibri"/>
            </a:endParaRPr>
          </a:p>
        </p:txBody>
      </p:sp>
      <p:cxnSp>
        <p:nvCxnSpPr>
          <p:cNvPr id="13" name="Straight Arrow Connector 12">
            <a:extLst>
              <a:ext uri="{FF2B5EF4-FFF2-40B4-BE49-F238E27FC236}">
                <a16:creationId xmlns:a16="http://schemas.microsoft.com/office/drawing/2014/main" id="{84E5E67D-09A8-2E43-BE3E-D252D84DD448}"/>
              </a:ext>
            </a:extLst>
          </p:cNvPr>
          <p:cNvCxnSpPr>
            <a:cxnSpLocks/>
          </p:cNvCxnSpPr>
          <p:nvPr/>
        </p:nvCxnSpPr>
        <p:spPr>
          <a:xfrm>
            <a:off x="6980165" y="2181917"/>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4" name="Straight Arrow Connector 13">
            <a:extLst>
              <a:ext uri="{FF2B5EF4-FFF2-40B4-BE49-F238E27FC236}">
                <a16:creationId xmlns:a16="http://schemas.microsoft.com/office/drawing/2014/main" id="{19EA7095-B9C6-934D-A98C-A5E6B6531557}"/>
              </a:ext>
            </a:extLst>
          </p:cNvPr>
          <p:cNvCxnSpPr>
            <a:cxnSpLocks/>
          </p:cNvCxnSpPr>
          <p:nvPr/>
        </p:nvCxnSpPr>
        <p:spPr>
          <a:xfrm>
            <a:off x="6980165" y="2913065"/>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5" name="Straight Arrow Connector 14">
            <a:extLst>
              <a:ext uri="{FF2B5EF4-FFF2-40B4-BE49-F238E27FC236}">
                <a16:creationId xmlns:a16="http://schemas.microsoft.com/office/drawing/2014/main" id="{EB980489-194A-2848-9537-F7D703105ABC}"/>
              </a:ext>
            </a:extLst>
          </p:cNvPr>
          <p:cNvCxnSpPr>
            <a:cxnSpLocks/>
          </p:cNvCxnSpPr>
          <p:nvPr/>
        </p:nvCxnSpPr>
        <p:spPr>
          <a:xfrm>
            <a:off x="6980165" y="3644213"/>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6" name="Straight Arrow Connector 15">
            <a:extLst>
              <a:ext uri="{FF2B5EF4-FFF2-40B4-BE49-F238E27FC236}">
                <a16:creationId xmlns:a16="http://schemas.microsoft.com/office/drawing/2014/main" id="{C2D81F05-22B1-7049-B274-C139C1A2B144}"/>
              </a:ext>
            </a:extLst>
          </p:cNvPr>
          <p:cNvCxnSpPr>
            <a:cxnSpLocks/>
          </p:cNvCxnSpPr>
          <p:nvPr/>
        </p:nvCxnSpPr>
        <p:spPr>
          <a:xfrm>
            <a:off x="6980165" y="4331972"/>
            <a:ext cx="999992" cy="0"/>
          </a:xfrm>
          <a:prstGeom prst="straightConnector1">
            <a:avLst/>
          </a:prstGeom>
          <a:noFill/>
          <a:ln w="50800" cap="flat" cmpd="sng" algn="ctr">
            <a:solidFill>
              <a:schemeClr val="accent2">
                <a:lumMod val="75000"/>
              </a:schemeClr>
            </a:solidFill>
            <a:prstDash val="solid"/>
            <a:tailEnd type="arrow"/>
          </a:ln>
          <a:effectLst/>
        </p:spPr>
      </p:cxnSp>
      <p:cxnSp>
        <p:nvCxnSpPr>
          <p:cNvPr id="17" name="Straight Arrow Connector 16">
            <a:extLst>
              <a:ext uri="{FF2B5EF4-FFF2-40B4-BE49-F238E27FC236}">
                <a16:creationId xmlns:a16="http://schemas.microsoft.com/office/drawing/2014/main" id="{610EBDA0-3917-3542-BC3F-241825002D6E}"/>
              </a:ext>
            </a:extLst>
          </p:cNvPr>
          <p:cNvCxnSpPr>
            <a:cxnSpLocks/>
          </p:cNvCxnSpPr>
          <p:nvPr/>
        </p:nvCxnSpPr>
        <p:spPr>
          <a:xfrm>
            <a:off x="7022269" y="5000275"/>
            <a:ext cx="999992" cy="0"/>
          </a:xfrm>
          <a:prstGeom prst="straightConnector1">
            <a:avLst/>
          </a:prstGeom>
          <a:noFill/>
          <a:ln w="50800" cap="flat" cmpd="sng" algn="ctr">
            <a:solidFill>
              <a:schemeClr val="accent2">
                <a:lumMod val="75000"/>
              </a:schemeClr>
            </a:solidFill>
            <a:prstDash val="solid"/>
            <a:tailEnd type="arrow"/>
          </a:ln>
          <a:effectLst/>
        </p:spPr>
      </p:cxnSp>
      <p:sp>
        <p:nvSpPr>
          <p:cNvPr id="18" name="Rectangle 17">
            <a:extLst>
              <a:ext uri="{FF2B5EF4-FFF2-40B4-BE49-F238E27FC236}">
                <a16:creationId xmlns:a16="http://schemas.microsoft.com/office/drawing/2014/main" id="{4E1EAACB-FCDA-5D4A-9042-ADA9CBE53C88}"/>
              </a:ext>
            </a:extLst>
          </p:cNvPr>
          <p:cNvSpPr/>
          <p:nvPr/>
        </p:nvSpPr>
        <p:spPr>
          <a:xfrm>
            <a:off x="4454067" y="5416216"/>
            <a:ext cx="2368883"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Developer experience</a:t>
            </a:r>
          </a:p>
        </p:txBody>
      </p:sp>
      <p:sp>
        <p:nvSpPr>
          <p:cNvPr id="19" name="Rectangle 18">
            <a:extLst>
              <a:ext uri="{FF2B5EF4-FFF2-40B4-BE49-F238E27FC236}">
                <a16:creationId xmlns:a16="http://schemas.microsoft.com/office/drawing/2014/main" id="{A05AA8EA-C4F8-AC46-AB45-C146F7953DC3}"/>
              </a:ext>
            </a:extLst>
          </p:cNvPr>
          <p:cNvSpPr/>
          <p:nvPr/>
        </p:nvSpPr>
        <p:spPr>
          <a:xfrm>
            <a:off x="8356083" y="5434805"/>
            <a:ext cx="3257972" cy="629856"/>
          </a:xfrm>
          <a:prstGeom prst="rect">
            <a:avLst/>
          </a:prstGeom>
          <a:noFill/>
          <a:ln w="25400" cap="flat" cmpd="sng" algn="ctr">
            <a:noFill/>
            <a:prstDash val="solid"/>
          </a:ln>
          <a:effectLst/>
        </p:spPr>
        <p:txBody>
          <a:bodyPr rtlCol="0" anchor="ctr"/>
          <a:lstStyle/>
          <a:p>
            <a:pPr algn="ctr" defTabSz="609585">
              <a:defRPr/>
            </a:pPr>
            <a:r>
              <a:rPr lang="en-US" sz="1867" kern="0" dirty="0">
                <a:solidFill>
                  <a:srgbClr val="4C577D"/>
                </a:solidFill>
                <a:latin typeface="Calibri"/>
              </a:rPr>
              <a:t>Container &amp; kube-native experience, rapid inner loop</a:t>
            </a:r>
          </a:p>
        </p:txBody>
      </p:sp>
      <p:cxnSp>
        <p:nvCxnSpPr>
          <p:cNvPr id="20" name="Straight Arrow Connector 19">
            <a:extLst>
              <a:ext uri="{FF2B5EF4-FFF2-40B4-BE49-F238E27FC236}">
                <a16:creationId xmlns:a16="http://schemas.microsoft.com/office/drawing/2014/main" id="{C7411DDC-CB04-BE4B-997E-2D33DD5097D0}"/>
              </a:ext>
            </a:extLst>
          </p:cNvPr>
          <p:cNvCxnSpPr>
            <a:cxnSpLocks/>
          </p:cNvCxnSpPr>
          <p:nvPr/>
        </p:nvCxnSpPr>
        <p:spPr>
          <a:xfrm>
            <a:off x="7022269" y="5731421"/>
            <a:ext cx="999992" cy="0"/>
          </a:xfrm>
          <a:prstGeom prst="straightConnector1">
            <a:avLst/>
          </a:prstGeom>
          <a:noFill/>
          <a:ln w="50800" cap="flat" cmpd="sng" algn="ctr">
            <a:solidFill>
              <a:schemeClr val="accent2">
                <a:lumMod val="75000"/>
              </a:schemeClr>
            </a:solidFill>
            <a:prstDash val="solid"/>
            <a:tailEnd type="arrow"/>
          </a:ln>
          <a:effectLst/>
        </p:spPr>
      </p:cxnSp>
      <p:sp>
        <p:nvSpPr>
          <p:cNvPr id="21" name="Right Brace 20">
            <a:extLst>
              <a:ext uri="{FF2B5EF4-FFF2-40B4-BE49-F238E27FC236}">
                <a16:creationId xmlns:a16="http://schemas.microsoft.com/office/drawing/2014/main" id="{3CFFB0F8-F0C4-BC4F-9913-4509AD298256}"/>
              </a:ext>
            </a:extLst>
          </p:cNvPr>
          <p:cNvSpPr/>
          <p:nvPr/>
        </p:nvSpPr>
        <p:spPr>
          <a:xfrm>
            <a:off x="3608839" y="1891600"/>
            <a:ext cx="511407" cy="4021489"/>
          </a:xfrm>
          <a:prstGeom prst="rightBrace">
            <a:avLst>
              <a:gd name="adj1" fmla="val 8333"/>
              <a:gd name="adj2" fmla="val 50000"/>
            </a:avLst>
          </a:prstGeom>
          <a:ln w="25400">
            <a:solidFill>
              <a:schemeClr val="accent6">
                <a:lumMod val="75000"/>
              </a:schemeClr>
            </a:solidFill>
          </a:ln>
        </p:spPr>
        <p:style>
          <a:lnRef idx="3">
            <a:schemeClr val="accent3"/>
          </a:lnRef>
          <a:fillRef idx="0">
            <a:schemeClr val="accent3"/>
          </a:fillRef>
          <a:effectRef idx="2">
            <a:schemeClr val="accent3"/>
          </a:effectRef>
          <a:fontRef idx="minor">
            <a:schemeClr val="tx1"/>
          </a:fontRef>
        </p:style>
        <p:txBody>
          <a:bodyPr rtlCol="0" anchor="ctr"/>
          <a:lstStyle/>
          <a:p>
            <a:pPr algn="ctr" defTabSz="609585"/>
            <a:endParaRPr lang="en-US" sz="2400" dirty="0">
              <a:solidFill>
                <a:prstClr val="black"/>
              </a:solidFill>
              <a:latin typeface="Calibri"/>
            </a:endParaRPr>
          </a:p>
        </p:txBody>
      </p:sp>
      <p:sp>
        <p:nvSpPr>
          <p:cNvPr id="22" name="TextBox 21">
            <a:extLst>
              <a:ext uri="{FF2B5EF4-FFF2-40B4-BE49-F238E27FC236}">
                <a16:creationId xmlns:a16="http://schemas.microsoft.com/office/drawing/2014/main" id="{84E04BD9-6FD7-C942-A1D6-A45665FB198A}"/>
              </a:ext>
            </a:extLst>
          </p:cNvPr>
          <p:cNvSpPr txBox="1"/>
          <p:nvPr/>
        </p:nvSpPr>
        <p:spPr>
          <a:xfrm>
            <a:off x="454656" y="2220950"/>
            <a:ext cx="2801403" cy="3375411"/>
          </a:xfrm>
          <a:prstGeom prst="rect">
            <a:avLst/>
          </a:prstGeom>
          <a:solidFill>
            <a:schemeClr val="accent3">
              <a:lumMod val="75000"/>
            </a:schemeClr>
          </a:solidFill>
          <a:ln w="22225">
            <a:solidFill>
              <a:schemeClr val="bg1"/>
            </a:solidFill>
          </a:ln>
        </p:spPr>
        <p:txBody>
          <a:bodyPr wrap="square" rtlCol="0">
            <a:spAutoFit/>
          </a:bodyPr>
          <a:lstStyle/>
          <a:p>
            <a:pPr defTabSz="609585"/>
            <a:endParaRPr lang="en-US" sz="1867"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Lightweight, highly-efficient runtime</a:t>
            </a:r>
          </a:p>
          <a:p>
            <a:pPr defTabSz="609585"/>
            <a:endParaRPr lang="en-US" sz="2000" b="1"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CI/CD optimized operational experience</a:t>
            </a:r>
          </a:p>
          <a:p>
            <a:pPr defTabSz="609585"/>
            <a:endParaRPr lang="en-US" sz="2000" b="1" i="1" dirty="0">
              <a:solidFill>
                <a:prstClr val="white"/>
              </a:solidFill>
              <a:latin typeface="Calibri"/>
              <a:ea typeface="IBM Plex Sans" charset="0"/>
              <a:cs typeface="IBM Plex Sans" charset="0"/>
            </a:endParaRPr>
          </a:p>
          <a:p>
            <a:pPr defTabSz="609585"/>
            <a:r>
              <a:rPr lang="en-US" sz="2000" b="1" i="1" dirty="0">
                <a:solidFill>
                  <a:prstClr val="white"/>
                </a:solidFill>
                <a:latin typeface="Calibri"/>
                <a:ea typeface="IBM Plex Sans" charset="0"/>
                <a:cs typeface="IBM Plex Sans" charset="0"/>
              </a:rPr>
              <a:t>Simple true-to-production developer experience</a:t>
            </a:r>
          </a:p>
          <a:p>
            <a:pPr defTabSz="609585"/>
            <a:endParaRPr lang="en-US" sz="1467" i="1" dirty="0">
              <a:solidFill>
                <a:prstClr val="white"/>
              </a:solidFill>
              <a:latin typeface="Calibri"/>
              <a:ea typeface="IBM Plex Sans" charset="0"/>
              <a:cs typeface="IBM Plex Sans" charset="0"/>
            </a:endParaRPr>
          </a:p>
        </p:txBody>
      </p:sp>
    </p:spTree>
    <p:extLst>
      <p:ext uri="{BB962C8B-B14F-4D97-AF65-F5344CB8AC3E}">
        <p14:creationId xmlns:p14="http://schemas.microsoft.com/office/powerpoint/2010/main" val="28782245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Developer 2018 blue background">
  <a:themeElements>
    <a:clrScheme name="Custom 59">
      <a:dk1>
        <a:srgbClr val="FFFFFF"/>
      </a:dk1>
      <a:lt1>
        <a:srgbClr val="000000"/>
      </a:lt1>
      <a:dk2>
        <a:srgbClr val="565656"/>
      </a:dk2>
      <a:lt2>
        <a:srgbClr val="F1F4F7"/>
      </a:lt2>
      <a:accent1>
        <a:srgbClr val="0062FF"/>
      </a:accent1>
      <a:accent2>
        <a:srgbClr val="DAFBE3"/>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ode_At_Think_Master_Presentation_Template_2019_Plex_LargeFormat_R02.potx" id="{885B8E05-A820-2249-B4B1-86329A635E12}" vid="{6466F1BD-C4C0-0D42-9061-2A1543BAD095}"/>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6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5.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7BB154DD-F617-EF42-BA0A-FAE1086DDE16}"/>
    </a:ext>
  </a:extLst>
</a:theme>
</file>

<file path=ppt/theme/theme6.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Think-Digital_2020_PresentationTemplate_V01-002.potx" id="{B6F7D384-A483-F54E-A561-AA7C6CC0132D}" vid="{125BD527-B402-7B4D-9AE5-6CE69D7F9E4D}"/>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pen Liberty Powerpoint" id="{93DD101A-8429-4D4B-A826-25D14D6BA180}" vid="{960A03E6-F267-AA4D-BFF9-30AB21BDEBD1}"/>
    </a:ext>
  </a:extLst>
</a:theme>
</file>

<file path=ppt/theme/theme8.xml><?xml version="1.0" encoding="utf-8"?>
<a:theme xmlns:a="http://schemas.openxmlformats.org/drawingml/2006/main" name="IBM 2021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0C6B94D8-69A5-8343-B1B7-F50BC3DD654A}"/>
    </a:ext>
  </a:extLst>
</a:theme>
</file>

<file path=ppt/theme/theme9.xml><?xml version="1.0" encoding="utf-8"?>
<a:theme xmlns:a="http://schemas.openxmlformats.org/drawingml/2006/main" name="IBM 2021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6A654EC4-FB5C-B84E-AD3D-E616A5D8B327}"/>
    </a:ext>
  </a:extLst>
</a:theme>
</file>

<file path=docProps/app.xml><?xml version="1.0" encoding="utf-8"?>
<Properties xmlns="http://schemas.openxmlformats.org/officeDocument/2006/extended-properties" xmlns:vt="http://schemas.openxmlformats.org/officeDocument/2006/docPropsVTypes">
  <Template/>
  <TotalTime>40445</TotalTime>
  <Words>3565</Words>
  <Application>Microsoft Macintosh PowerPoint</Application>
  <PresentationFormat>Widescreen</PresentationFormat>
  <Paragraphs>595</Paragraphs>
  <Slides>49</Slides>
  <Notes>20</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49</vt:i4>
      </vt:variant>
    </vt:vector>
  </HeadingPairs>
  <TitlesOfParts>
    <vt:vector size="76" baseType="lpstr">
      <vt:lpstr>.AppleSystemUIFont</vt:lpstr>
      <vt:lpstr>HelvNeue Light for IBM</vt:lpstr>
      <vt:lpstr>Proxima Nova</vt:lpstr>
      <vt:lpstr>Arial</vt:lpstr>
      <vt:lpstr>Calibri</vt:lpstr>
      <vt:lpstr>Cambria</vt:lpstr>
      <vt:lpstr>Courier New</vt:lpstr>
      <vt:lpstr>IBM Plex Mono Light</vt:lpstr>
      <vt:lpstr>IBM Plex Sans</vt:lpstr>
      <vt:lpstr>IBM Plex Sans Condensed</vt:lpstr>
      <vt:lpstr>IBM Plex Sans Light</vt:lpstr>
      <vt:lpstr>LilyUPC</vt:lpstr>
      <vt:lpstr>Lucida Console</vt:lpstr>
      <vt:lpstr>Menlo</vt:lpstr>
      <vt:lpstr>Menlo-Regular</vt:lpstr>
      <vt:lpstr>Times New Roman</vt:lpstr>
      <vt:lpstr>Trebuchet MS</vt:lpstr>
      <vt:lpstr>Wingdings</vt:lpstr>
      <vt:lpstr>1_Office Theme</vt:lpstr>
      <vt:lpstr>IBM Developer 2018 blue background</vt:lpstr>
      <vt:lpstr>gry_background_2017</vt:lpstr>
      <vt:lpstr>6_dk_blu_background_2017</vt:lpstr>
      <vt:lpstr>IBM Developer 2018 white background</vt:lpstr>
      <vt:lpstr>1_IBM Developer 2018 blue background</vt:lpstr>
      <vt:lpstr>2_Office Theme</vt:lpstr>
      <vt:lpstr>IBM 2021 Master template (black background)</vt:lpstr>
      <vt:lpstr>IBM 2021 Master template (light gray background)</vt:lpstr>
      <vt:lpstr>A Technical Deep Dive on IBM WebSphere Liberty &amp; Open Liberty  Think Academy Lab #2258</vt:lpstr>
      <vt:lpstr>Please note</vt:lpstr>
      <vt:lpstr>Notices and disclaimers</vt:lpstr>
      <vt:lpstr>Notices and disclaimers continued </vt:lpstr>
      <vt:lpstr>Ready to get your hands dirty?</vt:lpstr>
      <vt:lpstr>Ready to get your hands dirty?</vt:lpstr>
      <vt:lpstr>Mastersclass hands-on content</vt:lpstr>
      <vt:lpstr>Background</vt:lpstr>
      <vt:lpstr>6 reasons why Liberty</vt:lpstr>
      <vt:lpstr>API Support</vt:lpstr>
      <vt:lpstr>PowerPoint Presentation</vt:lpstr>
      <vt:lpstr>Liberty Architecture</vt:lpstr>
      <vt:lpstr>Just Enough Application Server</vt:lpstr>
      <vt:lpstr>Liberty Zero Migration</vt:lpstr>
      <vt:lpstr>Features</vt:lpstr>
      <vt:lpstr>Periodic Table of Liberty (21.0.0.3)</vt:lpstr>
      <vt:lpstr>Build</vt:lpstr>
      <vt:lpstr>Support for Maven and Gradle</vt:lpstr>
      <vt:lpstr>Dev Mode</vt:lpstr>
      <vt:lpstr>dev mode</vt:lpstr>
      <vt:lpstr>Tools</vt:lpstr>
      <vt:lpstr>Developer experience</vt:lpstr>
      <vt:lpstr>Application APIs</vt:lpstr>
      <vt:lpstr>Java EE 7</vt:lpstr>
      <vt:lpstr>Jakarta EE or Java EE 8</vt:lpstr>
      <vt:lpstr>PowerPoint Presentation</vt:lpstr>
      <vt:lpstr>Open cloud-native Java APIs</vt:lpstr>
      <vt:lpstr>PowerPoint Presentation</vt:lpstr>
      <vt:lpstr>Server Configuration</vt:lpstr>
      <vt:lpstr>Simple Config</vt:lpstr>
      <vt:lpstr>Composing Config</vt:lpstr>
      <vt:lpstr>Externalizing Configuration</vt:lpstr>
      <vt:lpstr>Variable Resolution</vt:lpstr>
      <vt:lpstr>Externalizing Config</vt:lpstr>
      <vt:lpstr>PowerPoint Presentation</vt:lpstr>
      <vt:lpstr>Testing</vt:lpstr>
      <vt:lpstr>Testing</vt:lpstr>
      <vt:lpstr>Docker</vt:lpstr>
      <vt:lpstr>Liberty in Containers</vt:lpstr>
      <vt:lpstr>Making the most of Docker</vt:lpstr>
      <vt:lpstr>Kubernetes optimized</vt:lpstr>
      <vt:lpstr>Testing in Containers</vt:lpstr>
      <vt:lpstr>MicroShed Testing</vt:lpstr>
      <vt:lpstr>Support Licensing</vt:lpstr>
      <vt:lpstr>How to get Support</vt:lpstr>
      <vt:lpstr>Wrap-up</vt:lpstr>
      <vt:lpstr>Mastersclass hands-on content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YK Chang</cp:lastModifiedBy>
  <cp:revision>570</cp:revision>
  <cp:lastPrinted>2019-09-24T14:32:09Z</cp:lastPrinted>
  <dcterms:created xsi:type="dcterms:W3CDTF">2016-12-19T13:55:54Z</dcterms:created>
  <dcterms:modified xsi:type="dcterms:W3CDTF">2021-05-11T14:23:55Z</dcterms:modified>
</cp:coreProperties>
</file>